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256" r:id="rId2"/>
    <p:sldId id="309" r:id="rId3"/>
    <p:sldId id="310" r:id="rId4"/>
    <p:sldId id="311" r:id="rId5"/>
    <p:sldId id="312"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322" r:id="rId20"/>
    <p:sldId id="276" r:id="rId21"/>
    <p:sldId id="323" r:id="rId22"/>
    <p:sldId id="278" r:id="rId23"/>
    <p:sldId id="324" r:id="rId24"/>
    <p:sldId id="280" r:id="rId25"/>
    <p:sldId id="325" r:id="rId26"/>
    <p:sldId id="282" r:id="rId27"/>
    <p:sldId id="326" r:id="rId28"/>
    <p:sldId id="283" r:id="rId29"/>
    <p:sldId id="284" r:id="rId30"/>
    <p:sldId id="285" r:id="rId31"/>
    <p:sldId id="286" r:id="rId32"/>
    <p:sldId id="288" r:id="rId33"/>
    <p:sldId id="327" r:id="rId34"/>
    <p:sldId id="289" r:id="rId35"/>
    <p:sldId id="290" r:id="rId36"/>
    <p:sldId id="292" r:id="rId37"/>
    <p:sldId id="328" r:id="rId38"/>
    <p:sldId id="293" r:id="rId39"/>
    <p:sldId id="294" r:id="rId40"/>
    <p:sldId id="295" r:id="rId41"/>
    <p:sldId id="296" r:id="rId42"/>
    <p:sldId id="298" r:id="rId43"/>
    <p:sldId id="329" r:id="rId44"/>
    <p:sldId id="299" r:id="rId45"/>
    <p:sldId id="300" r:id="rId46"/>
    <p:sldId id="301" r:id="rId47"/>
    <p:sldId id="302" r:id="rId48"/>
    <p:sldId id="304" r:id="rId49"/>
    <p:sldId id="330" r:id="rId50"/>
    <p:sldId id="305" r:id="rId51"/>
    <p:sldId id="306" r:id="rId52"/>
    <p:sldId id="307" r:id="rId53"/>
    <p:sldId id="308" r:id="rId54"/>
  </p:sldIdLst>
  <p:sldSz cx="9326563" cy="6821488"/>
  <p:notesSz cx="7010400" cy="9296400"/>
  <p:defaultTextStyle>
    <a:defPPr>
      <a:defRPr lang="en-US"/>
    </a:defPPr>
    <a:lvl1pPr marL="0" algn="l" defTabSz="908182" rtl="0" eaLnBrk="1" latinLnBrk="0" hangingPunct="1">
      <a:defRPr sz="1800" kern="1200">
        <a:solidFill>
          <a:schemeClr val="tx1"/>
        </a:solidFill>
        <a:latin typeface="+mn-lt"/>
        <a:ea typeface="+mn-ea"/>
        <a:cs typeface="+mn-cs"/>
      </a:defRPr>
    </a:lvl1pPr>
    <a:lvl2pPr marL="454091" algn="l" defTabSz="908182" rtl="0" eaLnBrk="1" latinLnBrk="0" hangingPunct="1">
      <a:defRPr sz="1800" kern="1200">
        <a:solidFill>
          <a:schemeClr val="tx1"/>
        </a:solidFill>
        <a:latin typeface="+mn-lt"/>
        <a:ea typeface="+mn-ea"/>
        <a:cs typeface="+mn-cs"/>
      </a:defRPr>
    </a:lvl2pPr>
    <a:lvl3pPr marL="908182" algn="l" defTabSz="908182" rtl="0" eaLnBrk="1" latinLnBrk="0" hangingPunct="1">
      <a:defRPr sz="1800" kern="1200">
        <a:solidFill>
          <a:schemeClr val="tx1"/>
        </a:solidFill>
        <a:latin typeface="+mn-lt"/>
        <a:ea typeface="+mn-ea"/>
        <a:cs typeface="+mn-cs"/>
      </a:defRPr>
    </a:lvl3pPr>
    <a:lvl4pPr marL="1362273" algn="l" defTabSz="908182" rtl="0" eaLnBrk="1" latinLnBrk="0" hangingPunct="1">
      <a:defRPr sz="1800" kern="1200">
        <a:solidFill>
          <a:schemeClr val="tx1"/>
        </a:solidFill>
        <a:latin typeface="+mn-lt"/>
        <a:ea typeface="+mn-ea"/>
        <a:cs typeface="+mn-cs"/>
      </a:defRPr>
    </a:lvl4pPr>
    <a:lvl5pPr marL="1816364" algn="l" defTabSz="908182" rtl="0" eaLnBrk="1" latinLnBrk="0" hangingPunct="1">
      <a:defRPr sz="1800" kern="1200">
        <a:solidFill>
          <a:schemeClr val="tx1"/>
        </a:solidFill>
        <a:latin typeface="+mn-lt"/>
        <a:ea typeface="+mn-ea"/>
        <a:cs typeface="+mn-cs"/>
      </a:defRPr>
    </a:lvl5pPr>
    <a:lvl6pPr marL="2270455" algn="l" defTabSz="908182" rtl="0" eaLnBrk="1" latinLnBrk="0" hangingPunct="1">
      <a:defRPr sz="1800" kern="1200">
        <a:solidFill>
          <a:schemeClr val="tx1"/>
        </a:solidFill>
        <a:latin typeface="+mn-lt"/>
        <a:ea typeface="+mn-ea"/>
        <a:cs typeface="+mn-cs"/>
      </a:defRPr>
    </a:lvl6pPr>
    <a:lvl7pPr marL="2724546" algn="l" defTabSz="908182" rtl="0" eaLnBrk="1" latinLnBrk="0" hangingPunct="1">
      <a:defRPr sz="1800" kern="1200">
        <a:solidFill>
          <a:schemeClr val="tx1"/>
        </a:solidFill>
        <a:latin typeface="+mn-lt"/>
        <a:ea typeface="+mn-ea"/>
        <a:cs typeface="+mn-cs"/>
      </a:defRPr>
    </a:lvl7pPr>
    <a:lvl8pPr marL="3178637" algn="l" defTabSz="908182" rtl="0" eaLnBrk="1" latinLnBrk="0" hangingPunct="1">
      <a:defRPr sz="1800" kern="1200">
        <a:solidFill>
          <a:schemeClr val="tx1"/>
        </a:solidFill>
        <a:latin typeface="+mn-lt"/>
        <a:ea typeface="+mn-ea"/>
        <a:cs typeface="+mn-cs"/>
      </a:defRPr>
    </a:lvl8pPr>
    <a:lvl9pPr marL="3632728" algn="l" defTabSz="9081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49">
          <p15:clr>
            <a:srgbClr val="A4A3A4"/>
          </p15:clr>
        </p15:guide>
        <p15:guide id="2" pos="2938">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w" initials="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6319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70" autoAdjust="0"/>
    <p:restoredTop sz="59779" autoAdjust="0"/>
  </p:normalViewPr>
  <p:slideViewPr>
    <p:cSldViewPr snapToGrid="0" snapToObjects="1">
      <p:cViewPr>
        <p:scale>
          <a:sx n="125" d="100"/>
          <a:sy n="125" d="100"/>
        </p:scale>
        <p:origin x="464" y="888"/>
      </p:cViewPr>
      <p:guideLst>
        <p:guide orient="horz" pos="2149"/>
        <p:guide pos="2938"/>
      </p:guideLst>
    </p:cSldViewPr>
  </p:slideViewPr>
  <p:notesTextViewPr>
    <p:cViewPr>
      <p:scale>
        <a:sx n="100" d="100"/>
        <a:sy n="100" d="100"/>
      </p:scale>
      <p:origin x="0" y="0"/>
    </p:cViewPr>
  </p:notesTextViewPr>
  <p:notesViewPr>
    <p:cSldViewPr snapToGrid="0" snapToObjects="1">
      <p:cViewPr>
        <p:scale>
          <a:sx n="100" d="100"/>
          <a:sy n="100" d="100"/>
        </p:scale>
        <p:origin x="-1760" y="172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commentAuthors" Target="commentAuthors.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Dining Etiquette Training Kit</a:t>
            </a: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8000D2C-3AF4-204D-ABCC-241ABD96C329}" type="datetime1">
              <a:rPr lang="en-CA" smtClean="0"/>
              <a:t>17-04-28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smtClean="0"/>
              <a:t>Copyright2017 Personal Impact</a:t>
            </a: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CD61795-5325-6440-AE9A-840E64FA26D4}" type="slidenum">
              <a:rPr lang="en-US" smtClean="0"/>
              <a:t>‹#›</a:t>
            </a:fld>
            <a:endParaRPr lang="en-US"/>
          </a:p>
        </p:txBody>
      </p:sp>
    </p:spTree>
    <p:extLst>
      <p:ext uri="{BB962C8B-B14F-4D97-AF65-F5344CB8AC3E}">
        <p14:creationId xmlns:p14="http://schemas.microsoft.com/office/powerpoint/2010/main" val="211694049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002932" y="0"/>
            <a:ext cx="3037840" cy="464820"/>
          </a:xfrm>
          <a:prstGeom prst="rect">
            <a:avLst/>
          </a:prstGeom>
        </p:spPr>
        <p:txBody>
          <a:bodyPr vert="horz" lIns="93177" tIns="46589" rIns="93177" bIns="46589" rtlCol="0"/>
          <a:lstStyle>
            <a:lvl1pPr algn="ctr">
              <a:defRPr sz="1600" b="1"/>
            </a:lvl1pPr>
          </a:lstStyle>
          <a:p>
            <a:r>
              <a:rPr lang="en-US" dirty="0" smtClean="0"/>
              <a:t>Dining Etiquette Training Kit</a:t>
            </a:r>
            <a:endParaRPr lang="en-US" dirty="0"/>
          </a:p>
        </p:txBody>
      </p:sp>
      <p:sp>
        <p:nvSpPr>
          <p:cNvPr id="4" name="Slide Image Placeholder 3"/>
          <p:cNvSpPr>
            <a:spLocks noGrp="1" noRot="1" noChangeAspect="1"/>
          </p:cNvSpPr>
          <p:nvPr>
            <p:ph type="sldImg" idx="2"/>
          </p:nvPr>
        </p:nvSpPr>
        <p:spPr>
          <a:xfrm>
            <a:off x="1579563" y="696913"/>
            <a:ext cx="3944937" cy="2884487"/>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328883" y="4243637"/>
            <a:ext cx="6318015" cy="4586330"/>
          </a:xfrm>
          <a:prstGeom prst="rect">
            <a:avLst/>
          </a:prstGeom>
        </p:spPr>
        <p:txBody>
          <a:bodyPr vert="horz" lIns="93177" tIns="46589" rIns="93177" bIns="46589"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851073"/>
            <a:ext cx="3037840" cy="340568"/>
          </a:xfrm>
          <a:prstGeom prst="rect">
            <a:avLst/>
          </a:prstGeom>
        </p:spPr>
        <p:txBody>
          <a:bodyPr vert="horz" lIns="93177" tIns="46589" rIns="93177" bIns="46589" rtlCol="0" anchor="b"/>
          <a:lstStyle>
            <a:lvl1pPr algn="l">
              <a:defRPr sz="1000"/>
            </a:lvl1pPr>
          </a:lstStyle>
          <a:p>
            <a:r>
              <a:rPr lang="en-US" dirty="0" smtClean="0"/>
              <a:t>Copyright2017 Personal Impact</a:t>
            </a:r>
            <a:endParaRPr lang="en-US" dirty="0"/>
          </a:p>
        </p:txBody>
      </p:sp>
      <p:sp>
        <p:nvSpPr>
          <p:cNvPr id="3" name="Slide Number Placeholder 2"/>
          <p:cNvSpPr>
            <a:spLocks noGrp="1"/>
          </p:cNvSpPr>
          <p:nvPr>
            <p:ph type="sldNum" sz="quarter" idx="5"/>
          </p:nvPr>
        </p:nvSpPr>
        <p:spPr>
          <a:xfrm>
            <a:off x="3970338" y="8761035"/>
            <a:ext cx="3038475" cy="465138"/>
          </a:xfrm>
          <a:prstGeom prst="rect">
            <a:avLst/>
          </a:prstGeom>
        </p:spPr>
        <p:txBody>
          <a:bodyPr vert="horz" lIns="91440" tIns="45720" rIns="91440" bIns="45720" rtlCol="0" anchor="b"/>
          <a:lstStyle>
            <a:lvl1pPr algn="r">
              <a:defRPr sz="1200"/>
            </a:lvl1pPr>
          </a:lstStyle>
          <a:p>
            <a:fld id="{FD576607-6627-5D4F-AF0B-4F33B3EAECC6}" type="slidenum">
              <a:rPr lang="en-US" smtClean="0"/>
              <a:t>‹#›</a:t>
            </a:fld>
            <a:endParaRPr lang="en-US" dirty="0"/>
          </a:p>
        </p:txBody>
      </p:sp>
    </p:spTree>
    <p:extLst>
      <p:ext uri="{BB962C8B-B14F-4D97-AF65-F5344CB8AC3E}">
        <p14:creationId xmlns:p14="http://schemas.microsoft.com/office/powerpoint/2010/main" val="348239916"/>
      </p:ext>
    </p:extLst>
  </p:cSld>
  <p:clrMap bg1="lt1" tx1="dk1" bg2="lt2" tx2="dk2" accent1="accent1" accent2="accent2" accent3="accent3" accent4="accent4" accent5="accent5" accent6="accent6" hlink="hlink" folHlink="folHlink"/>
  <p:hf dt="0"/>
  <p:notesStyle>
    <a:lvl1pPr marL="0" algn="l" defTabSz="454091" rtl="0" eaLnBrk="1" latinLnBrk="0" hangingPunct="1">
      <a:defRPr sz="1200" kern="1200">
        <a:solidFill>
          <a:schemeClr val="tx1"/>
        </a:solidFill>
        <a:latin typeface="+mn-lt"/>
        <a:ea typeface="+mn-ea"/>
        <a:cs typeface="+mn-cs"/>
      </a:defRPr>
    </a:lvl1pPr>
    <a:lvl2pPr marL="454091" algn="l" defTabSz="454091" rtl="0" eaLnBrk="1" latinLnBrk="0" hangingPunct="1">
      <a:defRPr sz="1200" kern="1200">
        <a:solidFill>
          <a:schemeClr val="tx1"/>
        </a:solidFill>
        <a:latin typeface="+mn-lt"/>
        <a:ea typeface="+mn-ea"/>
        <a:cs typeface="+mn-cs"/>
      </a:defRPr>
    </a:lvl2pPr>
    <a:lvl3pPr marL="908182" algn="l" defTabSz="454091" rtl="0" eaLnBrk="1" latinLnBrk="0" hangingPunct="1">
      <a:defRPr sz="1200" kern="1200">
        <a:solidFill>
          <a:schemeClr val="tx1"/>
        </a:solidFill>
        <a:latin typeface="+mn-lt"/>
        <a:ea typeface="+mn-ea"/>
        <a:cs typeface="+mn-cs"/>
      </a:defRPr>
    </a:lvl3pPr>
    <a:lvl4pPr marL="1362273" algn="l" defTabSz="454091" rtl="0" eaLnBrk="1" latinLnBrk="0" hangingPunct="1">
      <a:defRPr sz="1200" kern="1200">
        <a:solidFill>
          <a:schemeClr val="tx1"/>
        </a:solidFill>
        <a:latin typeface="+mn-lt"/>
        <a:ea typeface="+mn-ea"/>
        <a:cs typeface="+mn-cs"/>
      </a:defRPr>
    </a:lvl4pPr>
    <a:lvl5pPr marL="1816364" algn="l" defTabSz="454091" rtl="0" eaLnBrk="1" latinLnBrk="0" hangingPunct="1">
      <a:defRPr sz="1200" kern="1200">
        <a:solidFill>
          <a:schemeClr val="tx1"/>
        </a:solidFill>
        <a:latin typeface="+mn-lt"/>
        <a:ea typeface="+mn-ea"/>
        <a:cs typeface="+mn-cs"/>
      </a:defRPr>
    </a:lvl5pPr>
    <a:lvl6pPr marL="2270455" algn="l" defTabSz="454091" rtl="0" eaLnBrk="1" latinLnBrk="0" hangingPunct="1">
      <a:defRPr sz="1200" kern="1200">
        <a:solidFill>
          <a:schemeClr val="tx1"/>
        </a:solidFill>
        <a:latin typeface="+mn-lt"/>
        <a:ea typeface="+mn-ea"/>
        <a:cs typeface="+mn-cs"/>
      </a:defRPr>
    </a:lvl6pPr>
    <a:lvl7pPr marL="2724546" algn="l" defTabSz="454091" rtl="0" eaLnBrk="1" latinLnBrk="0" hangingPunct="1">
      <a:defRPr sz="1200" kern="1200">
        <a:solidFill>
          <a:schemeClr val="tx1"/>
        </a:solidFill>
        <a:latin typeface="+mn-lt"/>
        <a:ea typeface="+mn-ea"/>
        <a:cs typeface="+mn-cs"/>
      </a:defRPr>
    </a:lvl7pPr>
    <a:lvl8pPr marL="3178637" algn="l" defTabSz="454091" rtl="0" eaLnBrk="1" latinLnBrk="0" hangingPunct="1">
      <a:defRPr sz="1200" kern="1200">
        <a:solidFill>
          <a:schemeClr val="tx1"/>
        </a:solidFill>
        <a:latin typeface="+mn-lt"/>
        <a:ea typeface="+mn-ea"/>
        <a:cs typeface="+mn-cs"/>
      </a:defRPr>
    </a:lvl8pPr>
    <a:lvl9pPr marL="3632728" algn="l" defTabSz="4540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dirty="0"/>
              <a:t>Dining etiquette depends on culture, and can vary from one region to another.  The main consideration is to conduct yourself as appropriately and politely as possible. It’s also important to remember that manners override etiquette. Do any of you know what the difference is between manners and etiquette? </a:t>
            </a:r>
          </a:p>
          <a:p>
            <a:r>
              <a:rPr lang="en-CA"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Etiquette is the rules of dining that have been passed down from generation to generation. </a:t>
            </a:r>
            <a:r>
              <a:rPr lang="en-CA" dirty="0" smtClean="0"/>
              <a:t>Manners </a:t>
            </a:r>
            <a:r>
              <a:rPr lang="en-CA" dirty="0"/>
              <a:t>are about making others feel comfortable.</a:t>
            </a:r>
          </a:p>
          <a:p>
            <a:r>
              <a:rPr lang="en-CA" dirty="0"/>
              <a:t> </a:t>
            </a:r>
          </a:p>
          <a:p>
            <a:r>
              <a:rPr lang="en-CA" dirty="0"/>
              <a:t>e.g.: I once heard a story about Queen Elizabeth’s mother, the Queen Mother. Now I may be embellishing the story a little bit, but it goes something like this. The Queen Mother was entertaining </a:t>
            </a:r>
            <a:r>
              <a:rPr lang="en-CA" dirty="0" smtClean="0"/>
              <a:t>Asian </a:t>
            </a:r>
            <a:r>
              <a:rPr lang="en-CA" dirty="0"/>
              <a:t>dignitaries at Windsor Palace. At the end of the meal the finger bowls were placed in front of the diners. The guests mistook the finger bowls as a soup that is traditionally served at the end of the meal in their culture. They picked up the finger bowl and drank from the finger bowl. The Queen mother could have used her etiquette skills and cleansed her fingers in the finger bowl.  Instead she also picked up her finger bowl and drank from the finger bowl. This is a perfect example of how manners override etiquette. The Queen mother knew the etiquette but in that moment she decided that it was more important that her guests feel comfortable and not embarrassed.  </a:t>
            </a:r>
          </a:p>
        </p:txBody>
      </p:sp>
      <p:sp>
        <p:nvSpPr>
          <p:cNvPr id="5" name="Footer Placeholder 4"/>
          <p:cNvSpPr>
            <a:spLocks noGrp="1"/>
          </p:cNvSpPr>
          <p:nvPr>
            <p:ph type="ftr" sz="quarter" idx="11"/>
          </p:nvPr>
        </p:nvSpPr>
        <p:spPr/>
        <p:txBody>
          <a:bodyPr/>
          <a:lstStyle/>
          <a:p>
            <a:r>
              <a:rPr lang="en-US" smtClean="0"/>
              <a:t>Copyright2017 Personal Impact</a:t>
            </a:r>
            <a:endParaRPr lang="en-US"/>
          </a:p>
        </p:txBody>
      </p:sp>
      <p:sp>
        <p:nvSpPr>
          <p:cNvPr id="8" name="Header Placeholder 7"/>
          <p:cNvSpPr>
            <a:spLocks noGrp="1"/>
          </p:cNvSpPr>
          <p:nvPr>
            <p:ph type="hdr" sz="quarter" idx="12"/>
          </p:nvPr>
        </p:nvSpPr>
        <p:spPr/>
        <p:txBody>
          <a:bodyPr/>
          <a:lstStyle/>
          <a:p>
            <a:r>
              <a:rPr lang="en-US" dirty="0"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a:t>
            </a:fld>
            <a:endParaRPr lang="en-US"/>
          </a:p>
        </p:txBody>
      </p:sp>
    </p:spTree>
    <p:extLst>
      <p:ext uri="{BB962C8B-B14F-4D97-AF65-F5344CB8AC3E}">
        <p14:creationId xmlns:p14="http://schemas.microsoft.com/office/powerpoint/2010/main" val="2518975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dirty="0"/>
              <a:t>Even though we tend to be more casual in our day-to-day dining and meals may only consist of 1 to 3 courses, on occasion you may have an elaborate meal. So if you were eating a formal 7-course meal your table setting might look something like this. </a:t>
            </a:r>
          </a:p>
          <a:p>
            <a:endParaRPr lang="en-CA" dirty="0"/>
          </a:p>
          <a:p>
            <a:r>
              <a:rPr lang="en-CA" dirty="0"/>
              <a:t>As I mentioned in the previous example, cutlery is arranged in order of use, from outside in. </a:t>
            </a:r>
          </a:p>
          <a:p>
            <a:endParaRPr lang="en-CA" dirty="0"/>
          </a:p>
          <a:p>
            <a:r>
              <a:rPr lang="en-CA" dirty="0"/>
              <a:t>In this place setting the large plate in the centre of </a:t>
            </a:r>
            <a:r>
              <a:rPr lang="en-CA" dirty="0" smtClean="0"/>
              <a:t>the </a:t>
            </a:r>
            <a:r>
              <a:rPr lang="en-CA" dirty="0"/>
              <a:t>place setting is called a charger. This is just a decorative plate that serves as part of the place setting. It will be removed at some point prior to the main course being served. Sometimes it is used as a service plate for the starter or soup course and sometimes it will be removed prior to the first course being served. </a:t>
            </a:r>
          </a:p>
          <a:p>
            <a:r>
              <a:rPr lang="en-CA" dirty="0"/>
              <a:t> </a:t>
            </a:r>
          </a:p>
          <a:p>
            <a:r>
              <a:rPr lang="en-CA" dirty="0"/>
              <a:t>You will notice in this example that there is a fork in the bowl of the soupspoon. The only fork that is ever place to the right of the place setting is the cocktail fork, which will be placed the farthest to right if there is a seafood cocktail starter. The cocktail fork is often set at a diagonal with the tines up lying in the bowl of the soupspoon. </a:t>
            </a:r>
            <a:endParaRPr lang="en-CA" dirty="0" smtClean="0"/>
          </a:p>
          <a:p>
            <a:r>
              <a:rPr lang="en-CA" dirty="0"/>
              <a:t> </a:t>
            </a:r>
          </a:p>
          <a:p>
            <a:r>
              <a:rPr lang="en-CA" dirty="0"/>
              <a:t>As you can see there is no bread plate in this example. Historically a bread plate was not traditionally set at a formal place setting; the roll was placed on the tablecloth to the left of the fork.  </a:t>
            </a:r>
            <a:r>
              <a:rPr lang="en-CA" dirty="0" smtClean="0"/>
              <a:t>However, now bread </a:t>
            </a:r>
            <a:r>
              <a:rPr lang="en-CA" dirty="0"/>
              <a:t>plates are very </a:t>
            </a:r>
            <a:r>
              <a:rPr lang="en-CA" dirty="0" smtClean="0"/>
              <a:t>common and may be included at a formal meal.</a:t>
            </a:r>
            <a:endParaRPr lang="en-CA" dirty="0"/>
          </a:p>
          <a:p>
            <a:endParaRPr lang="en-CA" dirty="0"/>
          </a:p>
          <a:p>
            <a:r>
              <a:rPr lang="en-CA" dirty="0"/>
              <a:t>The water goblet is placed at the tip of the knife, with the others to the right of it. Glasses are arranged in order of use and generally size. </a:t>
            </a:r>
            <a:r>
              <a:rPr lang="en-CA" dirty="0" smtClean="0"/>
              <a:t>Generally </a:t>
            </a:r>
            <a:r>
              <a:rPr lang="en-CA" dirty="0"/>
              <a:t>no more than 4 glasses are set at once.  If more than 4 are called for, they are brought out, as they are required.   </a:t>
            </a:r>
          </a:p>
          <a:p>
            <a:endParaRPr lang="en-CA" dirty="0"/>
          </a:p>
          <a:p>
            <a:pPr lvl="0"/>
            <a:r>
              <a:rPr lang="en-CA" dirty="0"/>
              <a:t>As in this example - the Coffee cup may not form part of the place setting. When dining formally the coffee is often brought out at the end of the meal, as it’s own course often </a:t>
            </a:r>
            <a:r>
              <a:rPr lang="en-CA" dirty="0" smtClean="0"/>
              <a:t>and served </a:t>
            </a:r>
            <a:r>
              <a:rPr lang="en-CA" dirty="0"/>
              <a:t>with a Brandy, Sherry or Liqueur.</a:t>
            </a:r>
          </a:p>
          <a:p>
            <a:r>
              <a:rPr lang="en-US" dirty="0"/>
              <a:t> </a:t>
            </a:r>
            <a:endParaRPr lang="en-CA" dirty="0"/>
          </a:p>
          <a:p>
            <a:r>
              <a:rPr lang="en-CA" dirty="0"/>
              <a:t>The napkin is placed either to the left of the forks, on the dinner plate, on the charger, on the bread plate, in the center of the place setting or in the water goblet.</a:t>
            </a:r>
          </a:p>
          <a:p>
            <a:endParaRPr lang="en-CA" dirty="0"/>
          </a:p>
          <a:p>
            <a:pPr defTabSz="465887">
              <a:defRPr/>
            </a:pPr>
            <a:r>
              <a:rPr lang="en-CA" dirty="0"/>
              <a:t>For additional information formal table settings see </a:t>
            </a:r>
            <a:r>
              <a:rPr lang="en-CA" i="1" dirty="0"/>
              <a:t>Formal Dining for Informal People: Page 19</a:t>
            </a:r>
            <a:endParaRPr lang="en-US" i="1" dirty="0" smtClean="0"/>
          </a:p>
          <a:p>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9" name="Header Placeholder 8"/>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10</a:t>
            </a:fld>
            <a:endParaRPr lang="en-US"/>
          </a:p>
        </p:txBody>
      </p:sp>
    </p:spTree>
    <p:extLst>
      <p:ext uri="{BB962C8B-B14F-4D97-AF65-F5344CB8AC3E}">
        <p14:creationId xmlns:p14="http://schemas.microsoft.com/office/powerpoint/2010/main" val="113930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dirty="0"/>
              <a:t>In any dining situation, as soon as you are seated, place your napkin on your lap.  At a formal meal, wait until your host picks up his or her napkin first. At a more formal restaurant, the Maître d’  will often place the napkin on your lap when you sit down.  </a:t>
            </a:r>
            <a:endParaRPr lang="en-CA" dirty="0"/>
          </a:p>
          <a:p>
            <a:r>
              <a:rPr lang="en-CA" i="1" dirty="0"/>
              <a:t> </a:t>
            </a:r>
            <a:endParaRPr lang="en-CA" dirty="0"/>
          </a:p>
          <a:p>
            <a:r>
              <a:rPr lang="en-CA" dirty="0"/>
              <a:t>There are 2 kinds of Napkins, a luncheon napkin and a dinner napkin.  </a:t>
            </a:r>
          </a:p>
          <a:p>
            <a:endParaRPr lang="en-CA" dirty="0"/>
          </a:p>
          <a:p>
            <a:pPr defTabSz="465887">
              <a:defRPr/>
            </a:pPr>
            <a:r>
              <a:rPr lang="en-CA" b="1" i="1" dirty="0" smtClean="0"/>
              <a:t>Instructor Demonstrate </a:t>
            </a:r>
            <a:r>
              <a:rPr lang="en-CA" b="1" i="1" dirty="0"/>
              <a:t>Napkin Placement: Show participants how to open and place a napkin on </a:t>
            </a:r>
            <a:r>
              <a:rPr lang="en-CA" b="1" i="1" dirty="0" smtClean="0"/>
              <a:t>their </a:t>
            </a:r>
            <a:r>
              <a:rPr lang="en-CA" b="1" i="1" dirty="0"/>
              <a:t>lap. </a:t>
            </a:r>
          </a:p>
          <a:p>
            <a:r>
              <a:rPr lang="en-CA" b="1" dirty="0"/>
              <a:t>Luncheon napkins are smaller should be completely opened up and placed on your lap over both knees. Dinner napkins are larger and should be opened half way and placed on your lap with the fold toward you.</a:t>
            </a:r>
          </a:p>
          <a:p>
            <a:endParaRPr lang="en-CA" dirty="0"/>
          </a:p>
          <a:p>
            <a:r>
              <a:rPr lang="en-US" dirty="0"/>
              <a:t>The purpose of the napkin is to blot your mouth and wipe your fingers; not blow your nose, or spit food into. If you need to blow your nose, use a tissue discretely at the table or go to the restroom. If you put something inedible into your mouth, remove it discretely and place it on the side of your plate.</a:t>
            </a:r>
            <a:endParaRPr lang="en-CA" dirty="0"/>
          </a:p>
          <a:p>
            <a:r>
              <a:rPr lang="en-CA" i="1" dirty="0"/>
              <a:t> </a:t>
            </a:r>
            <a:endParaRPr lang="en-CA" dirty="0"/>
          </a:p>
          <a:p>
            <a:r>
              <a:rPr lang="en-US" dirty="0"/>
              <a:t>The napkin stays on your lap throughout the meal. Never crumple a cloth napkin onto your plate. When finished your meal, the napkin is placed on the table to the left of your place setting. It should look neat but not perfectly folded.</a:t>
            </a:r>
          </a:p>
          <a:p>
            <a:endParaRPr lang="en-US" dirty="0"/>
          </a:p>
          <a:p>
            <a:pPr defTabSz="465887">
              <a:defRPr/>
            </a:pPr>
            <a:r>
              <a:rPr lang="en-CA" i="1" dirty="0"/>
              <a:t>Formal Dining for Informal People: Page 15</a:t>
            </a:r>
            <a:endParaRPr lang="en-US" i="1" dirty="0" smtClean="0"/>
          </a:p>
          <a:p>
            <a:endParaRPr lang="en-US" dirty="0"/>
          </a:p>
          <a:p>
            <a:endParaRPr lang="en-US" dirty="0"/>
          </a:p>
          <a:p>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11</a:t>
            </a:fld>
            <a:endParaRPr lang="en-US"/>
          </a:p>
        </p:txBody>
      </p:sp>
    </p:spTree>
    <p:extLst>
      <p:ext uri="{BB962C8B-B14F-4D97-AF65-F5344CB8AC3E}">
        <p14:creationId xmlns:p14="http://schemas.microsoft.com/office/powerpoint/2010/main" val="915183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dirty="0"/>
              <a:t>As host, after everyone is seated ask your guests if they would like to order a drink.</a:t>
            </a:r>
          </a:p>
          <a:p>
            <a:r>
              <a:rPr lang="en-CA" dirty="0"/>
              <a:t> </a:t>
            </a:r>
          </a:p>
          <a:p>
            <a:r>
              <a:rPr lang="en-CA" dirty="0"/>
              <a:t>When ordering wine its up to you as the host to choose and order it. Depending on where you are, the wine list </a:t>
            </a:r>
            <a:r>
              <a:rPr lang="en-CA" dirty="0" smtClean="0"/>
              <a:t>may </a:t>
            </a:r>
            <a:r>
              <a:rPr lang="en-CA" dirty="0"/>
              <a:t>be presented to the host by the wine steward, the sommelier or the server.</a:t>
            </a:r>
          </a:p>
          <a:p>
            <a:endParaRPr lang="en-CA" dirty="0"/>
          </a:p>
          <a:p>
            <a:r>
              <a:rPr lang="en-CA" dirty="0"/>
              <a:t>The general rule for ordering wine is the lighter the meat; fish or poultry the lighter bodied the wine. Red wines are generally served with red meat and white wines are generally served with white meat. </a:t>
            </a:r>
          </a:p>
          <a:p>
            <a:r>
              <a:rPr lang="en-CA" dirty="0"/>
              <a:t> </a:t>
            </a:r>
          </a:p>
          <a:p>
            <a:r>
              <a:rPr lang="en-CA" dirty="0"/>
              <a:t>White wine is traditionally served chilled and red wine is traditionally served at room temperature. </a:t>
            </a:r>
          </a:p>
          <a:p>
            <a:r>
              <a:rPr lang="en-CA" dirty="0"/>
              <a:t> </a:t>
            </a:r>
          </a:p>
          <a:p>
            <a:pPr marL="174708" indent="-174708">
              <a:buFont typeface="Arial"/>
              <a:buChar char="•"/>
            </a:pPr>
            <a:r>
              <a:rPr lang="en-CA" i="1" dirty="0"/>
              <a:t>The wine should be ordered either based either on what your guest is ordering or based on your guest’s preference. If there are several people dining, you may want to order different bottles to accommodate different tastes. For example, you may want to order a bottle of red wine and a bottle of white wine. You would probably want to order one bottle of wine for every 3 people. </a:t>
            </a:r>
            <a:endParaRPr lang="en-CA" dirty="0"/>
          </a:p>
          <a:p>
            <a:r>
              <a:rPr lang="en-CA" dirty="0"/>
              <a:t> </a:t>
            </a:r>
          </a:p>
          <a:p>
            <a:pPr marL="174708" indent="-174708">
              <a:buFont typeface="Arial"/>
              <a:buChar char="•"/>
            </a:pPr>
            <a:r>
              <a:rPr lang="en-CA" i="1" dirty="0"/>
              <a:t>With a smaller group, if nobody has a preference I would choose the wine based on your guest of honour’s meal or traditionally a dry white wine would be served at lunch or a light red wine at dinner. </a:t>
            </a:r>
            <a:endParaRPr lang="en-CA" dirty="0"/>
          </a:p>
          <a:p>
            <a:r>
              <a:rPr lang="en-CA" dirty="0"/>
              <a:t> </a:t>
            </a:r>
          </a:p>
          <a:p>
            <a:r>
              <a:rPr lang="en-CA" dirty="0"/>
              <a:t>Before serving, a small amount of wine is poured into the host’s glass by the server or wine steward. The host then smells the bouquet and tastes the wine to ensure that the wine is good. If the wine is in a corked bottle it also ensures that any tiny pieces of cork at the top of the bottle will not be poured into a guest’s glass. More and more wines are bottled with screw tops these days, which alleviates concern about cork falling into the glass. </a:t>
            </a:r>
            <a:endParaRPr lang="en-CA" dirty="0" smtClean="0"/>
          </a:p>
          <a:p>
            <a:endParaRPr lang="en-CA" dirty="0"/>
          </a:p>
          <a:p>
            <a:r>
              <a:rPr lang="en-CA" dirty="0"/>
              <a:t>In a formal setting if wine is being served, it is acceptable to refuse by lightly placing your fingertips of the right hand on the rim of the glass. </a:t>
            </a:r>
          </a:p>
          <a:p>
            <a:r>
              <a:rPr lang="en-CA" dirty="0"/>
              <a:t> </a:t>
            </a:r>
          </a:p>
          <a:p>
            <a:r>
              <a:rPr lang="en-CA" dirty="0"/>
              <a:t>If there is a host, don’t begin drinking your wine until the host has lifted his or her glass. </a:t>
            </a:r>
          </a:p>
          <a:p>
            <a:r>
              <a:rPr lang="en-CA" dirty="0"/>
              <a:t> </a:t>
            </a:r>
          </a:p>
          <a:p>
            <a:r>
              <a:rPr lang="en-CA" dirty="0"/>
              <a:t>Hold a white wine glass by the stem, to not warm the wine. In the past a red wine glass was held by the bowl, but the trend seems to be changing and many people now hold the red wine glass by the stem. </a:t>
            </a:r>
          </a:p>
          <a:p>
            <a:r>
              <a:rPr lang="en-CA" dirty="0"/>
              <a:t> </a:t>
            </a:r>
          </a:p>
          <a:p>
            <a:pPr marL="174708" indent="-174708">
              <a:buFont typeface="Arial"/>
              <a:buChar char="•"/>
            </a:pPr>
            <a:r>
              <a:rPr lang="en-CA" i="1" dirty="0"/>
              <a:t>Because most rooms now have central heating, room temperature tends to be much warmer than it was in the past. Because of this, red wine is sometimes served warmer than it’s optimal temperature. In order to compensate, many restaurants are now chilling red wine for up to 15 minutes before serving it. White wine may be taken out of the fridge </a:t>
            </a:r>
            <a:r>
              <a:rPr lang="en-CA" i="1" dirty="0" smtClean="0"/>
              <a:t>up to 15 </a:t>
            </a:r>
            <a:r>
              <a:rPr lang="en-CA" i="1" dirty="0"/>
              <a:t>minutes before serving it to bring is up to it’s optimal temperature. </a:t>
            </a:r>
            <a:endParaRPr lang="en-CA" dirty="0"/>
          </a:p>
          <a:p>
            <a:r>
              <a:rPr lang="en-CA" i="1" dirty="0"/>
              <a:t> </a:t>
            </a:r>
            <a:endParaRPr lang="en-CA" dirty="0"/>
          </a:p>
          <a:p>
            <a:r>
              <a:rPr lang="en-CA" dirty="0"/>
              <a:t> </a:t>
            </a:r>
          </a:p>
          <a:p>
            <a:r>
              <a:rPr lang="en-CA" dirty="0"/>
              <a:t>During the meal, the server will refill glasses at the table; guests should not need to refill their own glasses. </a:t>
            </a:r>
            <a:r>
              <a:rPr lang="en-CA" i="1" dirty="0"/>
              <a:t>A wine glass is never more than two-thirds full.</a:t>
            </a:r>
            <a:endParaRPr lang="en-CA" dirty="0"/>
          </a:p>
          <a:p>
            <a:r>
              <a:rPr lang="en-CA" dirty="0"/>
              <a:t> </a:t>
            </a:r>
          </a:p>
          <a:p>
            <a:pPr marL="174708" indent="-174708">
              <a:buFont typeface="Arial"/>
              <a:buChar char="•"/>
            </a:pPr>
            <a:r>
              <a:rPr lang="en-CA" i="1" dirty="0"/>
              <a:t>The white wine bottle may be placed in a bucket of ice to stay cool.</a:t>
            </a:r>
          </a:p>
          <a:p>
            <a:pPr marL="174708" indent="-174708">
              <a:buFont typeface="Arial"/>
              <a:buChar char="•"/>
            </a:pPr>
            <a:endParaRPr lang="en-CA" dirty="0"/>
          </a:p>
          <a:p>
            <a:pPr marL="174708" indent="-174708">
              <a:buFont typeface="Arial"/>
              <a:buChar char="•"/>
            </a:pPr>
            <a:r>
              <a:rPr lang="en-CA" i="1" dirty="0"/>
              <a:t>The bottle of red wine is may be placed in a cradle so that it tips at about a 45-degree angle; this moves the sediment into the lower corner of the bottle. The wine is then poured into a decanter, being careful to not disturb the sediment. While pouring, the steward may hold a candle beneath the neck of the bottle to monitor the approach of the sediment. The sediment remains in the wine bottle, with only clear wine in the decanter.</a:t>
            </a:r>
          </a:p>
          <a:p>
            <a:pPr marL="174708" indent="-174708">
              <a:buFont typeface="Arial"/>
              <a:buChar char="•"/>
            </a:pPr>
            <a:endParaRPr lang="en-CA" i="1" dirty="0"/>
          </a:p>
          <a:p>
            <a:pPr defTabSz="465887">
              <a:defRPr/>
            </a:pPr>
            <a:r>
              <a:rPr lang="en-CA" i="1" dirty="0"/>
              <a:t>Formal Dining for Informal People: Page 30  - 33</a:t>
            </a:r>
            <a:endParaRPr lang="en-US" i="1" dirty="0" smtClean="0"/>
          </a:p>
          <a:p>
            <a:endParaRPr lang="en-CA" dirty="0"/>
          </a:p>
          <a:p>
            <a:pPr marL="174708" indent="-174708">
              <a:buFont typeface="Arial"/>
              <a:buChar char="•"/>
            </a:pPr>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12</a:t>
            </a:fld>
            <a:endParaRPr lang="en-US" dirty="0"/>
          </a:p>
        </p:txBody>
      </p:sp>
    </p:spTree>
    <p:extLst>
      <p:ext uri="{BB962C8B-B14F-4D97-AF65-F5344CB8AC3E}">
        <p14:creationId xmlns:p14="http://schemas.microsoft.com/office/powerpoint/2010/main" val="915183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dirty="0"/>
              <a:t>Dining etiquette is something that evolves over time. Even if you go into restaurants these days you can see that even restaurants in an effort to be unique are turning to more untraditional styles of setting the table and serving. But there are 2 distinct dining styles that you should be familiar with. One of them is the </a:t>
            </a:r>
            <a:r>
              <a:rPr lang="en-US" dirty="0" smtClean="0"/>
              <a:t>European </a:t>
            </a:r>
            <a:r>
              <a:rPr lang="en-US" dirty="0"/>
              <a:t>(or Continental) dining style and the other is the American dining style.</a:t>
            </a:r>
            <a:endParaRPr lang="en-CA" dirty="0"/>
          </a:p>
          <a:p>
            <a:r>
              <a:rPr lang="en-CA" dirty="0"/>
              <a:t> </a:t>
            </a:r>
          </a:p>
          <a:p>
            <a:r>
              <a:rPr lang="en-CA" dirty="0"/>
              <a:t>The main difference is that with the European </a:t>
            </a:r>
            <a:r>
              <a:rPr lang="en-CA" dirty="0" smtClean="0"/>
              <a:t>and </a:t>
            </a:r>
            <a:r>
              <a:rPr lang="en-CA" dirty="0"/>
              <a:t>Continental style, the fork stays in the left hand. With the American dining style, the fork is in the left hand when cutting the food but then is transferred to the right hand for eating.</a:t>
            </a:r>
          </a:p>
          <a:p>
            <a:endParaRPr lang="en-CA" dirty="0" smtClean="0"/>
          </a:p>
          <a:p>
            <a:pPr defTabSz="465887">
              <a:defRPr/>
            </a:pPr>
            <a:r>
              <a:rPr lang="en-CA" i="1" dirty="0"/>
              <a:t>Formal Dining for Informal People: Page 12 - 14</a:t>
            </a:r>
            <a:endParaRPr lang="en-US" i="1" dirty="0" smtClean="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13</a:t>
            </a:fld>
            <a:endParaRPr lang="en-US"/>
          </a:p>
        </p:txBody>
      </p:sp>
    </p:spTree>
    <p:extLst>
      <p:ext uri="{BB962C8B-B14F-4D97-AF65-F5344CB8AC3E}">
        <p14:creationId xmlns:p14="http://schemas.microsoft.com/office/powerpoint/2010/main" val="915183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dirty="0" smtClean="0"/>
              <a:t>Instructor</a:t>
            </a:r>
            <a:r>
              <a:rPr lang="en-CA" b="1" baseline="0" dirty="0" smtClean="0"/>
              <a:t> </a:t>
            </a:r>
            <a:r>
              <a:rPr lang="en-CA" b="1" dirty="0" smtClean="0"/>
              <a:t>Demonstration: Holding and using utensils</a:t>
            </a:r>
            <a:r>
              <a:rPr lang="en-CA" b="1" baseline="0" dirty="0" smtClean="0"/>
              <a:t> European Dining Style</a:t>
            </a:r>
          </a:p>
          <a:p>
            <a:endParaRPr lang="en-CA" b="1" dirty="0" smtClean="0"/>
          </a:p>
          <a:p>
            <a:pPr defTabSz="465887">
              <a:defRPr/>
            </a:pPr>
            <a:r>
              <a:rPr lang="en-CA" dirty="0"/>
              <a:t>The fork is held in the left hand with the tines (prongs) facing down. The knife is held in the right hand with the index finger along the back edge of the knife and the blade facing down toward the plate. The food is cut and speared, or pushed onto the back of the fork with the knife. The knife remains in the right hand while eating. </a:t>
            </a:r>
          </a:p>
          <a:p>
            <a:endParaRPr lang="en-CA" b="1"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14</a:t>
            </a:fld>
            <a:endParaRPr lang="en-US"/>
          </a:p>
        </p:txBody>
      </p:sp>
    </p:spTree>
    <p:extLst>
      <p:ext uri="{BB962C8B-B14F-4D97-AF65-F5344CB8AC3E}">
        <p14:creationId xmlns:p14="http://schemas.microsoft.com/office/powerpoint/2010/main" val="14010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dirty="0" smtClean="0"/>
              <a:t>Instructor</a:t>
            </a:r>
            <a:r>
              <a:rPr lang="en-CA" b="1" baseline="0" dirty="0" smtClean="0"/>
              <a:t> </a:t>
            </a:r>
            <a:r>
              <a:rPr lang="en-CA" b="1" dirty="0" smtClean="0"/>
              <a:t>Demonstration: How to hold and use utensils American Dining Style</a:t>
            </a:r>
          </a:p>
          <a:p>
            <a:endParaRPr lang="en-CA" b="1" dirty="0" smtClean="0"/>
          </a:p>
          <a:p>
            <a:pPr defTabSz="465887">
              <a:defRPr/>
            </a:pPr>
            <a:r>
              <a:rPr lang="en-CA" dirty="0"/>
              <a:t>The American Style is a little bit different. When cutting your food, hold the fork in your left hand and the knife in your right hand. This is the same as the European method. After one piece of food is cut, the knife is placed at the top right corner of the plate, with blade facing the plate. Transfer the fork to the right hand. Food is eaten with the tines facing up. The left hand stays in your lap. . We see this method most often in the USA. However in Canada and some other Western countries, this method may be used as well as the European method. </a:t>
            </a:r>
            <a:endParaRPr lang="en-CA" b="1"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15</a:t>
            </a:fld>
            <a:endParaRPr lang="en-US"/>
          </a:p>
        </p:txBody>
      </p:sp>
    </p:spTree>
    <p:extLst>
      <p:ext uri="{BB962C8B-B14F-4D97-AF65-F5344CB8AC3E}">
        <p14:creationId xmlns:p14="http://schemas.microsoft.com/office/powerpoint/2010/main" val="1738249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defTabSz="465887">
              <a:defRPr/>
            </a:pPr>
            <a:r>
              <a:rPr lang="en-US" dirty="0"/>
              <a:t>When taking a break before you have finished your meal – including times when you must excuse yourself from the table – signal this by placing the fork and knife appropriately on the plate:</a:t>
            </a:r>
          </a:p>
          <a:p>
            <a:pPr defTabSz="465887">
              <a:defRPr/>
            </a:pPr>
            <a:endParaRPr lang="en-US" b="1" dirty="0"/>
          </a:p>
          <a:p>
            <a:pPr defTabSz="465887">
              <a:defRPr/>
            </a:pPr>
            <a:r>
              <a:rPr lang="en-US" b="1" dirty="0" smtClean="0"/>
              <a:t>Instructor Demonstration: </a:t>
            </a:r>
            <a:r>
              <a:rPr lang="en-US" b="1" dirty="0"/>
              <a:t>Cutlery in Resting Position European Dining Style</a:t>
            </a:r>
          </a:p>
          <a:p>
            <a:pPr defTabSz="465887">
              <a:defRPr/>
            </a:pPr>
            <a:endParaRPr lang="en-US" dirty="0"/>
          </a:p>
          <a:p>
            <a:pPr defTabSz="465887">
              <a:defRPr/>
            </a:pPr>
            <a:r>
              <a:rPr lang="en-US" dirty="0"/>
              <a:t>When resting European Style, the fork and knife are placed at right angles on the plate, tines facing down. The blade of the knife faces towards the fork. Keep hands and wrists above the table at all times. Always make sure the utensil handles are resting on the plate not the table. </a:t>
            </a:r>
            <a:endParaRPr lang="en-CA" dirty="0"/>
          </a:p>
          <a:p>
            <a:pPr defTabSz="465887">
              <a:defRPr/>
            </a:pPr>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16</a:t>
            </a:fld>
            <a:endParaRPr lang="en-US"/>
          </a:p>
        </p:txBody>
      </p:sp>
    </p:spTree>
    <p:extLst>
      <p:ext uri="{BB962C8B-B14F-4D97-AF65-F5344CB8AC3E}">
        <p14:creationId xmlns:p14="http://schemas.microsoft.com/office/powerpoint/2010/main" val="3814858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dirty="0" smtClean="0"/>
              <a:t>Instructor Demonstration: Cutlery in Resting</a:t>
            </a:r>
            <a:r>
              <a:rPr lang="en-CA" b="1" baseline="0" dirty="0" smtClean="0"/>
              <a:t> Position American Dining Style</a:t>
            </a:r>
          </a:p>
          <a:p>
            <a:endParaRPr lang="en-CA" b="1" baseline="0" dirty="0" smtClean="0"/>
          </a:p>
          <a:p>
            <a:r>
              <a:rPr lang="en-US" dirty="0"/>
              <a:t>When dining American Style, the fork is placed with the tines facing up diagonally at the 10:20 clock position. The knife is placed on the upper right corner of the plate with the blade facing inward towards the plate. Hands go in the lap. </a:t>
            </a:r>
          </a:p>
          <a:p>
            <a:endParaRPr lang="en-CA" dirty="0"/>
          </a:p>
          <a:p>
            <a:r>
              <a:rPr lang="en-CA" dirty="0"/>
              <a:t>With either style, the elbows </a:t>
            </a:r>
            <a:r>
              <a:rPr lang="en-CA" dirty="0" smtClean="0"/>
              <a:t>and forearms stay </a:t>
            </a:r>
            <a:r>
              <a:rPr lang="en-CA" dirty="0"/>
              <a:t>off the table until the meal has ended and dishes have been </a:t>
            </a:r>
            <a:r>
              <a:rPr lang="en-CA" dirty="0" smtClean="0"/>
              <a:t>cleared.</a:t>
            </a:r>
            <a:endParaRPr lang="en-CA" dirty="0"/>
          </a:p>
          <a:p>
            <a:endParaRPr lang="en-CA" b="1"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17</a:t>
            </a:fld>
            <a:endParaRPr lang="en-US"/>
          </a:p>
        </p:txBody>
      </p:sp>
    </p:spTree>
    <p:extLst>
      <p:ext uri="{BB962C8B-B14F-4D97-AF65-F5344CB8AC3E}">
        <p14:creationId xmlns:p14="http://schemas.microsoft.com/office/powerpoint/2010/main" val="3911455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defTabSz="465887">
              <a:defRPr/>
            </a:pPr>
            <a:r>
              <a:rPr lang="en-CA" dirty="0"/>
              <a:t>When you are finished eating the course or meal, there is a signal that tells the wait staff that you are finished eating does anyone, know what that is? </a:t>
            </a:r>
          </a:p>
          <a:p>
            <a:pPr defTabSz="465887">
              <a:defRPr/>
            </a:pPr>
            <a:endParaRPr lang="en-CA" dirty="0"/>
          </a:p>
          <a:p>
            <a:pPr defTabSz="465887">
              <a:defRPr/>
            </a:pPr>
            <a:r>
              <a:rPr lang="en-CA" b="1" dirty="0" smtClean="0"/>
              <a:t>Instructor Demonstration: </a:t>
            </a:r>
            <a:r>
              <a:rPr lang="en-CA" b="1" dirty="0"/>
              <a:t>Placement of utensils for finished position</a:t>
            </a:r>
          </a:p>
          <a:p>
            <a:pPr defTabSz="465887">
              <a:defRPr/>
            </a:pPr>
            <a:endParaRPr lang="en-CA" dirty="0"/>
          </a:p>
          <a:p>
            <a:pPr defTabSz="465887">
              <a:defRPr/>
            </a:pPr>
            <a:r>
              <a:rPr lang="en-CA" dirty="0"/>
              <a:t>When the meal is finished, place your fork and knife on the plate diagonally like the 10:20 clock position. The knife sits above the fork with the blade facing toward it. Your napkin goes to the left of the plate, never on it. In some regions, it is the custom to place the fork and knife vertically in the centre of the plate, at 6 o'clock instead of the 10:20 position.</a:t>
            </a:r>
            <a:endParaRPr lang="en-CA" dirty="0" smtClean="0">
              <a:effectLst/>
            </a:endParaRPr>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18</a:t>
            </a:fld>
            <a:endParaRPr lang="en-US"/>
          </a:p>
        </p:txBody>
      </p:sp>
    </p:spTree>
    <p:extLst>
      <p:ext uri="{BB962C8B-B14F-4D97-AF65-F5344CB8AC3E}">
        <p14:creationId xmlns:p14="http://schemas.microsoft.com/office/powerpoint/2010/main" val="150758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defTabSz="465887">
              <a:defRPr/>
            </a:pPr>
            <a:endParaRPr lang="en-CA" dirty="0"/>
          </a:p>
          <a:p>
            <a:pPr defTabSz="465887">
              <a:defRPr/>
            </a:pPr>
            <a:r>
              <a:rPr lang="en-CA" b="1" dirty="0"/>
              <a:t>Interactive </a:t>
            </a:r>
            <a:r>
              <a:rPr lang="en-CA" b="1" dirty="0" smtClean="0"/>
              <a:t>Activity: </a:t>
            </a:r>
            <a:r>
              <a:rPr lang="en-CA" b="1" dirty="0"/>
              <a:t>Quiz - Test your dining skills </a:t>
            </a:r>
          </a:p>
          <a:p>
            <a:pPr defTabSz="465887">
              <a:defRPr/>
            </a:pPr>
            <a:endParaRPr lang="en-CA" b="1" dirty="0"/>
          </a:p>
          <a:p>
            <a:pPr defTabSz="465887">
              <a:defRPr/>
            </a:pPr>
            <a:r>
              <a:rPr lang="en-CA" dirty="0"/>
              <a:t>Before we start our meal, I have prepared a short quiz on dining etiquette and table manners to test your skills. Let’s go through it together as a group. </a:t>
            </a:r>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19</a:t>
            </a:fld>
            <a:endParaRPr lang="en-US"/>
          </a:p>
        </p:txBody>
      </p:sp>
    </p:spTree>
    <p:extLst>
      <p:ext uri="{BB962C8B-B14F-4D97-AF65-F5344CB8AC3E}">
        <p14:creationId xmlns:p14="http://schemas.microsoft.com/office/powerpoint/2010/main" val="15075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dirty="0"/>
              <a:t>For many of us, when dining with friends and family, Seating may or may not be planned, and often guests will sit wherever they want. </a:t>
            </a:r>
          </a:p>
          <a:p>
            <a:r>
              <a:rPr lang="en-CA" dirty="0"/>
              <a:t> </a:t>
            </a:r>
          </a:p>
          <a:p>
            <a:r>
              <a:rPr lang="en-CA" dirty="0"/>
              <a:t>However, it may surprise you to know that there is protocol for formal seating arrangements. And the interesting thing is that they differ somewhat depending on whether you are dining socially or for business. </a:t>
            </a:r>
          </a:p>
          <a:p>
            <a:r>
              <a:rPr lang="en-CA" dirty="0"/>
              <a:t> </a:t>
            </a:r>
          </a:p>
          <a:p>
            <a:r>
              <a:rPr lang="en-CA" dirty="0"/>
              <a:t>When dining socially, we take age, gender and title or rank into consideration.</a:t>
            </a:r>
          </a:p>
          <a:p>
            <a:r>
              <a:rPr lang="en-CA" dirty="0"/>
              <a:t> </a:t>
            </a:r>
          </a:p>
          <a:p>
            <a:r>
              <a:rPr lang="en-CA" dirty="0"/>
              <a:t>If everyone at the table has equal rank, the guests are seated alternately by gender.  Husbands and wives are not seated together.  The hosts are seated at the opposite ends of the table. </a:t>
            </a:r>
          </a:p>
          <a:p>
            <a:r>
              <a:rPr lang="en-CA" dirty="0"/>
              <a:t> </a:t>
            </a:r>
          </a:p>
          <a:p>
            <a:r>
              <a:rPr lang="en-US" dirty="0"/>
              <a:t>If the guests have title, the most important person sits at the host’s right. If there is only one host, the second most important person sits at the host’s left. If there is a male and female host, the most important female would sit at the male hosts right and the second most important female would sit at his left. The most important male guest would sit at the female hosts right and the second most important guest would sit at her left. </a:t>
            </a:r>
            <a:endParaRPr lang="en-CA" dirty="0"/>
          </a:p>
          <a:p>
            <a:r>
              <a:rPr lang="en-CA" dirty="0"/>
              <a:t> </a:t>
            </a:r>
          </a:p>
          <a:p>
            <a:r>
              <a:rPr lang="en-CA" dirty="0"/>
              <a:t>The meal would be served starting with the guest of honour, then the female guests, the male guests, the female host and then the male host.</a:t>
            </a:r>
          </a:p>
          <a:p>
            <a:endParaRPr lang="en-US" dirty="0" smtClean="0"/>
          </a:p>
          <a:p>
            <a:pPr defTabSz="465887">
              <a:defRPr/>
            </a:pPr>
            <a:r>
              <a:rPr lang="en-CA" i="1" dirty="0"/>
              <a:t>Formal Dining for Informal People: Page 18</a:t>
            </a:r>
            <a:endParaRPr lang="en-US" i="1" dirty="0"/>
          </a:p>
          <a:p>
            <a:endParaRPr lang="en-US" dirty="0"/>
          </a:p>
        </p:txBody>
      </p:sp>
      <p:sp>
        <p:nvSpPr>
          <p:cNvPr id="5" name="Footer Placeholder 4"/>
          <p:cNvSpPr>
            <a:spLocks noGrp="1"/>
          </p:cNvSpPr>
          <p:nvPr>
            <p:ph type="ftr" sz="quarter" idx="11"/>
          </p:nvPr>
        </p:nvSpPr>
        <p:spPr/>
        <p:txBody>
          <a:bodyPr/>
          <a:lstStyle/>
          <a:p>
            <a:r>
              <a:rPr lang="en-US" smtClean="0"/>
              <a:t>Copyright2017 Personal Impact</a:t>
            </a:r>
            <a:endParaRPr lang="en-US"/>
          </a:p>
        </p:txBody>
      </p:sp>
      <p:sp>
        <p:nvSpPr>
          <p:cNvPr id="8" name="Header Placeholder 7"/>
          <p:cNvSpPr>
            <a:spLocks noGrp="1"/>
          </p:cNvSpPr>
          <p:nvPr>
            <p:ph type="hdr" sz="quarter" idx="12"/>
          </p:nvPr>
        </p:nvSpPr>
        <p:spPr/>
        <p:txBody>
          <a:bodyPr/>
          <a:lstStyle/>
          <a:p>
            <a:r>
              <a:rPr lang="en-US" dirty="0"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a:t>
            </a:fld>
            <a:endParaRPr lang="en-US"/>
          </a:p>
        </p:txBody>
      </p:sp>
    </p:spTree>
    <p:extLst>
      <p:ext uri="{BB962C8B-B14F-4D97-AF65-F5344CB8AC3E}">
        <p14:creationId xmlns:p14="http://schemas.microsoft.com/office/powerpoint/2010/main" val="1343012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a:xfrm>
            <a:off x="701040" y="4435351"/>
            <a:ext cx="5608320" cy="4183380"/>
          </a:xfrm>
        </p:spPr>
        <p:txBody>
          <a:bodyPr/>
          <a:lstStyle/>
          <a:p>
            <a:r>
              <a:rPr lang="en-CA" b="1" dirty="0" smtClean="0"/>
              <a:t>When</a:t>
            </a:r>
            <a:r>
              <a:rPr lang="en-CA" b="1" baseline="0" dirty="0" smtClean="0"/>
              <a:t> dining socially, who is served first?</a:t>
            </a:r>
          </a:p>
          <a:p>
            <a:pPr marL="232943" indent="-232943">
              <a:buFont typeface="+mj-lt"/>
              <a:buAutoNum type="alphaLcParenR"/>
            </a:pPr>
            <a:r>
              <a:rPr lang="en-CA" baseline="0" dirty="0" smtClean="0"/>
              <a:t>The host</a:t>
            </a:r>
          </a:p>
          <a:p>
            <a:pPr marL="232943" indent="-232943">
              <a:buFont typeface="+mj-lt"/>
              <a:buAutoNum type="alphaLcParenR"/>
            </a:pPr>
            <a:r>
              <a:rPr lang="en-CA" b="0" baseline="0" dirty="0" smtClean="0">
                <a:solidFill>
                  <a:schemeClr val="tx1"/>
                </a:solidFill>
              </a:rPr>
              <a:t>The guest of honour</a:t>
            </a:r>
          </a:p>
          <a:p>
            <a:pPr marL="232943" indent="-232943">
              <a:buFont typeface="+mj-lt"/>
              <a:buAutoNum type="alphaLcParenR"/>
            </a:pPr>
            <a:r>
              <a:rPr lang="en-CA" baseline="0" dirty="0" smtClean="0"/>
              <a:t>The host’s grandmother</a:t>
            </a:r>
          </a:p>
          <a:p>
            <a:endParaRPr lang="en-CA" dirty="0" smtClean="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20</a:t>
            </a:fld>
            <a:endParaRPr lang="en-US"/>
          </a:p>
        </p:txBody>
      </p:sp>
    </p:spTree>
    <p:extLst>
      <p:ext uri="{BB962C8B-B14F-4D97-AF65-F5344CB8AC3E}">
        <p14:creationId xmlns:p14="http://schemas.microsoft.com/office/powerpoint/2010/main" val="3698891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a:xfrm>
            <a:off x="701040" y="4435351"/>
            <a:ext cx="5608320" cy="4183380"/>
          </a:xfrm>
        </p:spPr>
        <p:txBody>
          <a:bodyPr/>
          <a:lstStyle/>
          <a:p>
            <a:r>
              <a:rPr lang="en-CA" b="1" dirty="0" smtClean="0"/>
              <a:t>When</a:t>
            </a:r>
            <a:r>
              <a:rPr lang="en-CA" b="1" baseline="0" dirty="0" smtClean="0"/>
              <a:t> dining socially, who is served first?</a:t>
            </a:r>
          </a:p>
          <a:p>
            <a:pPr marL="232943" indent="-232943">
              <a:buFont typeface="+mj-lt"/>
              <a:buAutoNum type="alphaLcParenR"/>
            </a:pPr>
            <a:r>
              <a:rPr lang="en-CA" baseline="0" dirty="0" smtClean="0"/>
              <a:t>The host</a:t>
            </a:r>
          </a:p>
          <a:p>
            <a:pPr marL="232943" indent="-232943">
              <a:buFont typeface="+mj-lt"/>
              <a:buAutoNum type="alphaLcParenR"/>
            </a:pPr>
            <a:r>
              <a:rPr lang="en-CA" b="1" baseline="0" dirty="0" smtClean="0">
                <a:solidFill>
                  <a:schemeClr val="tx1"/>
                </a:solidFill>
              </a:rPr>
              <a:t>The guest of honour</a:t>
            </a:r>
          </a:p>
          <a:p>
            <a:pPr marL="232943" indent="-232943">
              <a:buFont typeface="+mj-lt"/>
              <a:buAutoNum type="alphaLcParenR"/>
            </a:pPr>
            <a:r>
              <a:rPr lang="en-CA" baseline="0" dirty="0" smtClean="0"/>
              <a:t>The host’s grandmother</a:t>
            </a:r>
          </a:p>
          <a:p>
            <a:endParaRPr lang="en-CA" dirty="0" smtClean="0"/>
          </a:p>
          <a:p>
            <a:r>
              <a:rPr lang="en-CA" dirty="0" smtClean="0"/>
              <a:t>Whether</a:t>
            </a:r>
            <a:r>
              <a:rPr lang="en-CA" baseline="0" dirty="0" smtClean="0"/>
              <a:t> you are dining socially or for business the most important person is served first. Which means if there is a guest of honour he or she would be served first. In a social setting if there is no guest of honour we would take age into the consideration an the most elderly person would be served first. </a:t>
            </a:r>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21</a:t>
            </a:fld>
            <a:endParaRPr lang="en-US"/>
          </a:p>
        </p:txBody>
      </p:sp>
    </p:spTree>
    <p:extLst>
      <p:ext uri="{BB962C8B-B14F-4D97-AF65-F5344CB8AC3E}">
        <p14:creationId xmlns:p14="http://schemas.microsoft.com/office/powerpoint/2010/main" val="3698891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i="0" dirty="0"/>
              <a:t>The best time to do business at a meal is…</a:t>
            </a:r>
          </a:p>
          <a:p>
            <a:pPr marL="232943" indent="-232943">
              <a:buFont typeface="+mj-lt"/>
              <a:buAutoNum type="alphaLcParenR"/>
            </a:pPr>
            <a:r>
              <a:rPr lang="en-US" b="0" i="0" dirty="0"/>
              <a:t>Before the meal</a:t>
            </a:r>
            <a:endParaRPr lang="en-CA" b="0" i="0" dirty="0" smtClean="0">
              <a:effectLst/>
            </a:endParaRPr>
          </a:p>
          <a:p>
            <a:pPr marL="232943" indent="-232943">
              <a:buFont typeface="+mj-lt"/>
              <a:buAutoNum type="alphaLcParenR"/>
            </a:pPr>
            <a:r>
              <a:rPr lang="en-US" b="0" i="0" dirty="0"/>
              <a:t>During the meal</a:t>
            </a:r>
            <a:endParaRPr lang="en-CA" b="0" i="0" dirty="0" smtClean="0">
              <a:effectLst/>
            </a:endParaRPr>
          </a:p>
          <a:p>
            <a:pPr marL="232943" indent="-232943">
              <a:buFont typeface="+mj-lt"/>
              <a:buAutoNum type="alphaLcParenR"/>
            </a:pPr>
            <a:r>
              <a:rPr lang="en-US" b="0" i="0" dirty="0"/>
              <a:t>After the meal</a:t>
            </a:r>
            <a:endParaRPr lang="en-CA" b="0" i="0" dirty="0" smtClean="0">
              <a:effectLst/>
            </a:endParaRPr>
          </a:p>
          <a:p>
            <a:pPr marL="232943" indent="-232943">
              <a:buFont typeface="+mj-lt"/>
              <a:buAutoNum type="alphaLcParenR"/>
            </a:pPr>
            <a:r>
              <a:rPr lang="en-US" b="0" i="0" dirty="0"/>
              <a:t>During dessert</a:t>
            </a:r>
            <a:endParaRPr lang="en-CA" b="0" i="0" dirty="0" smtClean="0">
              <a:effectLst/>
            </a:endParaRPr>
          </a:p>
          <a:p>
            <a:endParaRPr lang="en-CA" b="0" i="0" dirty="0" smtClean="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9" name="Header Placeholder 8"/>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22</a:t>
            </a:fld>
            <a:endParaRPr lang="en-US"/>
          </a:p>
        </p:txBody>
      </p:sp>
    </p:spTree>
    <p:extLst>
      <p:ext uri="{BB962C8B-B14F-4D97-AF65-F5344CB8AC3E}">
        <p14:creationId xmlns:p14="http://schemas.microsoft.com/office/powerpoint/2010/main" val="1400014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dirty="0"/>
              <a:t>The best time to do business at a meal is…</a:t>
            </a:r>
            <a:endParaRPr lang="en-CA" dirty="0"/>
          </a:p>
          <a:p>
            <a:pPr marL="232943" indent="-232943">
              <a:buFont typeface="+mj-lt"/>
              <a:buAutoNum type="alphaLcParenR"/>
            </a:pPr>
            <a:r>
              <a:rPr lang="en-US" b="1" i="1" dirty="0"/>
              <a:t>Before the meal</a:t>
            </a:r>
            <a:endParaRPr lang="en-CA" b="1" i="1" dirty="0" smtClean="0">
              <a:effectLst/>
            </a:endParaRPr>
          </a:p>
          <a:p>
            <a:pPr marL="232943" indent="-232943">
              <a:buFont typeface="+mj-lt"/>
              <a:buAutoNum type="alphaLcParenR"/>
            </a:pPr>
            <a:r>
              <a:rPr lang="en-US" b="1" i="1" dirty="0"/>
              <a:t>During the meal</a:t>
            </a:r>
            <a:endParaRPr lang="en-CA" b="1" i="1" dirty="0" smtClean="0">
              <a:effectLst/>
            </a:endParaRPr>
          </a:p>
          <a:p>
            <a:pPr marL="232943" indent="-232943">
              <a:buFont typeface="+mj-lt"/>
              <a:buAutoNum type="alphaLcParenR"/>
            </a:pPr>
            <a:r>
              <a:rPr lang="en-US" b="1" i="1" dirty="0"/>
              <a:t>After the meal</a:t>
            </a:r>
            <a:endParaRPr lang="en-CA" b="1" i="1" dirty="0" smtClean="0">
              <a:effectLst/>
            </a:endParaRPr>
          </a:p>
          <a:p>
            <a:pPr marL="232943" indent="-232943">
              <a:buFont typeface="+mj-lt"/>
              <a:buAutoNum type="alphaLcParenR"/>
            </a:pPr>
            <a:r>
              <a:rPr lang="en-US" b="1" i="1" dirty="0"/>
              <a:t>During dessert</a:t>
            </a:r>
            <a:endParaRPr lang="en-CA" b="1" i="1" dirty="0" smtClean="0">
              <a:effectLst/>
            </a:endParaRPr>
          </a:p>
          <a:p>
            <a:endParaRPr lang="en-CA" dirty="0" smtClean="0"/>
          </a:p>
          <a:p>
            <a:pPr defTabSz="465887">
              <a:defRPr/>
            </a:pPr>
            <a:r>
              <a:rPr lang="en-CA" i="1" dirty="0"/>
              <a:t>If you plan to discuss business request a table that will give you enough privacy</a:t>
            </a:r>
            <a:r>
              <a:rPr lang="en-CA" dirty="0"/>
              <a:t>. In Canada and the USA, business may be discussed anytime during the meal. However, it’s always a good idea to break the ice with small talk first. At breakfast or lunch, the general rule is to let at least 10 minutes lapse before business is discussed. At dinner, you may want to wait until the coffee is served.</a:t>
            </a:r>
          </a:p>
          <a:p>
            <a:pPr defTabSz="465887">
              <a:defRPr/>
            </a:pPr>
            <a:endParaRPr lang="en-CA" i="1" dirty="0"/>
          </a:p>
          <a:p>
            <a:pPr defTabSz="465887">
              <a:defRPr/>
            </a:pPr>
            <a:r>
              <a:rPr lang="en-CA" i="1" dirty="0"/>
              <a:t>If you are travelling to other countries it is a good idea to get to know the local customs. In some regions, business is discussed only towards the end of the meal. </a:t>
            </a:r>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9" name="Header Placeholder 8"/>
          <p:cNvSpPr>
            <a:spLocks noGrp="1"/>
          </p:cNvSpPr>
          <p:nvPr>
            <p:ph type="hdr" sz="quarter" idx="12"/>
          </p:nvPr>
        </p:nvSpPr>
        <p:spPr>
          <a:xfrm>
            <a:off x="2002932" y="0"/>
            <a:ext cx="3037840" cy="464820"/>
          </a:xfrm>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23</a:t>
            </a:fld>
            <a:endParaRPr lang="en-US"/>
          </a:p>
        </p:txBody>
      </p:sp>
    </p:spTree>
    <p:extLst>
      <p:ext uri="{BB962C8B-B14F-4D97-AF65-F5344CB8AC3E}">
        <p14:creationId xmlns:p14="http://schemas.microsoft.com/office/powerpoint/2010/main" val="1400014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i="0" dirty="0"/>
              <a:t>When dining for business purposes, should you order an alcoholic beverage if your client declines?</a:t>
            </a:r>
          </a:p>
          <a:p>
            <a:pPr marL="232943" indent="-232943">
              <a:buFont typeface="+mj-lt"/>
              <a:buAutoNum type="alphaLcParenR"/>
            </a:pPr>
            <a:r>
              <a:rPr lang="en-US" b="0" i="0" dirty="0"/>
              <a:t>Yes</a:t>
            </a:r>
            <a:endParaRPr lang="en-CA" b="0" i="0" dirty="0" smtClean="0">
              <a:effectLst/>
            </a:endParaRPr>
          </a:p>
          <a:p>
            <a:pPr marL="232943" indent="-232943">
              <a:buFont typeface="+mj-lt"/>
              <a:buAutoNum type="alphaLcParenR"/>
            </a:pPr>
            <a:r>
              <a:rPr lang="en-US" b="0" i="0" dirty="0"/>
              <a:t>No</a:t>
            </a:r>
            <a:endParaRPr lang="en-CA" b="0" i="0" dirty="0"/>
          </a:p>
          <a:p>
            <a:endParaRPr lang="en-CA" dirty="0" smtClean="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24</a:t>
            </a:fld>
            <a:endParaRPr lang="en-US"/>
          </a:p>
        </p:txBody>
      </p:sp>
    </p:spTree>
    <p:extLst>
      <p:ext uri="{BB962C8B-B14F-4D97-AF65-F5344CB8AC3E}">
        <p14:creationId xmlns:p14="http://schemas.microsoft.com/office/powerpoint/2010/main" val="3461444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dirty="0"/>
              <a:t>When dining for business purposes, should you order an alcoholic beverage if your client declines?</a:t>
            </a:r>
            <a:endParaRPr lang="en-CA" dirty="0"/>
          </a:p>
          <a:p>
            <a:pPr marL="232943" indent="-232943">
              <a:buFont typeface="+mj-lt"/>
              <a:buAutoNum type="alphaLcParenR"/>
            </a:pPr>
            <a:r>
              <a:rPr lang="en-US" b="1" i="1" dirty="0"/>
              <a:t>Yes</a:t>
            </a:r>
            <a:endParaRPr lang="en-CA" b="1" i="1" dirty="0" smtClean="0">
              <a:effectLst/>
            </a:endParaRPr>
          </a:p>
          <a:p>
            <a:pPr marL="232943" indent="-232943">
              <a:buFont typeface="+mj-lt"/>
              <a:buAutoNum type="alphaLcParenR"/>
            </a:pPr>
            <a:r>
              <a:rPr lang="en-US" b="1" i="1" dirty="0"/>
              <a:t>No</a:t>
            </a:r>
            <a:endParaRPr lang="en-CA" b="1" i="1" dirty="0"/>
          </a:p>
          <a:p>
            <a:endParaRPr lang="en-CA" dirty="0" smtClean="0"/>
          </a:p>
          <a:p>
            <a:r>
              <a:rPr lang="en-CA" dirty="0" smtClean="0"/>
              <a:t>This</a:t>
            </a:r>
            <a:r>
              <a:rPr lang="en-CA" baseline="0" dirty="0" smtClean="0"/>
              <a:t> is an interesting question, because dining etiquette would say that if you would like to have an alcoholic beverage, it would be alright to have one. However, as we previously discussed, manners always override etiquette. So if it were me I would evaluate the situation based on the occasion, time of day, and how well I know the person I am dining with. Having said that if you do decide to have a drink, keep it to one or two drinks</a:t>
            </a:r>
            <a:r>
              <a:rPr lang="en-CA" dirty="0" smtClean="0"/>
              <a:t> and don’t over do it.</a:t>
            </a:r>
            <a:r>
              <a:rPr lang="en-CA" baseline="0" dirty="0" smtClean="0"/>
              <a:t> </a:t>
            </a:r>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25</a:t>
            </a:fld>
            <a:endParaRPr lang="en-US"/>
          </a:p>
        </p:txBody>
      </p:sp>
    </p:spTree>
    <p:extLst>
      <p:ext uri="{BB962C8B-B14F-4D97-AF65-F5344CB8AC3E}">
        <p14:creationId xmlns:p14="http://schemas.microsoft.com/office/powerpoint/2010/main" val="3461444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dirty="0"/>
              <a:t>When dining, food should be passed…</a:t>
            </a:r>
            <a:endParaRPr lang="en-CA" dirty="0"/>
          </a:p>
          <a:p>
            <a:pPr marL="232943" indent="-232943">
              <a:buFont typeface="+mj-lt"/>
              <a:buAutoNum type="alphaLcParenR"/>
            </a:pPr>
            <a:r>
              <a:rPr lang="en-US" b="0" i="0" dirty="0"/>
              <a:t>Clockwise – to the left</a:t>
            </a:r>
            <a:endParaRPr lang="en-CA" b="0" i="0" dirty="0" smtClean="0">
              <a:effectLst/>
            </a:endParaRPr>
          </a:p>
          <a:p>
            <a:pPr marL="232943" indent="-232943">
              <a:buFont typeface="+mj-lt"/>
              <a:buAutoNum type="alphaLcParenR"/>
            </a:pPr>
            <a:r>
              <a:rPr lang="en-US" b="0" i="0" dirty="0"/>
              <a:t>Counter-Clockwise – to the right</a:t>
            </a:r>
            <a:endParaRPr lang="en-CA" b="0" i="0" dirty="0" smtClean="0">
              <a:effectLst/>
            </a:endParaRPr>
          </a:p>
          <a:p>
            <a:endParaRPr lang="en-CA" b="0" i="0" dirty="0" smtClean="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26</a:t>
            </a:fld>
            <a:endParaRPr lang="en-US"/>
          </a:p>
        </p:txBody>
      </p:sp>
    </p:spTree>
    <p:extLst>
      <p:ext uri="{BB962C8B-B14F-4D97-AF65-F5344CB8AC3E}">
        <p14:creationId xmlns:p14="http://schemas.microsoft.com/office/powerpoint/2010/main" val="1384669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dirty="0"/>
              <a:t>When dining, food should be passed…</a:t>
            </a:r>
            <a:endParaRPr lang="en-CA" dirty="0"/>
          </a:p>
          <a:p>
            <a:pPr marL="232943" indent="-232943">
              <a:buFont typeface="+mj-lt"/>
              <a:buAutoNum type="alphaLcParenR"/>
            </a:pPr>
            <a:r>
              <a:rPr lang="en-US" dirty="0"/>
              <a:t>Clockwise – to the left</a:t>
            </a:r>
            <a:endParaRPr lang="en-CA" dirty="0" smtClean="0">
              <a:effectLst/>
            </a:endParaRPr>
          </a:p>
          <a:p>
            <a:pPr marL="232943" indent="-232943">
              <a:buFont typeface="+mj-lt"/>
              <a:buAutoNum type="alphaLcParenR"/>
            </a:pPr>
            <a:r>
              <a:rPr lang="en-US" b="1" i="1" dirty="0"/>
              <a:t>Counter-Clockwise – to the right</a:t>
            </a:r>
            <a:endParaRPr lang="en-CA" b="1" i="1" dirty="0" smtClean="0">
              <a:effectLst/>
            </a:endParaRPr>
          </a:p>
          <a:p>
            <a:endParaRPr lang="en-CA" dirty="0" smtClean="0"/>
          </a:p>
          <a:p>
            <a:r>
              <a:rPr lang="en-CA" dirty="0" smtClean="0"/>
              <a:t>When passing dishes containing</a:t>
            </a:r>
            <a:r>
              <a:rPr lang="en-CA" baseline="0" dirty="0" smtClean="0"/>
              <a:t> food or condiments</a:t>
            </a:r>
            <a:r>
              <a:rPr lang="en-CA" dirty="0" smtClean="0"/>
              <a:t>,</a:t>
            </a:r>
            <a:r>
              <a:rPr lang="en-CA" baseline="0" dirty="0" smtClean="0"/>
              <a:t> they are passed counter-clockwise to the right, ideally starting with the guest of honour or the most important guest.</a:t>
            </a:r>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27</a:t>
            </a:fld>
            <a:endParaRPr lang="en-US"/>
          </a:p>
        </p:txBody>
      </p:sp>
    </p:spTree>
    <p:extLst>
      <p:ext uri="{BB962C8B-B14F-4D97-AF65-F5344CB8AC3E}">
        <p14:creationId xmlns:p14="http://schemas.microsoft.com/office/powerpoint/2010/main" val="1384669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When leaving the table but will </a:t>
            </a:r>
            <a:r>
              <a:rPr lang="en-US" b="1" dirty="0" smtClean="0"/>
              <a:t>return, </a:t>
            </a:r>
            <a:r>
              <a:rPr lang="en-US" b="1" dirty="0"/>
              <a:t>leave your napkin…</a:t>
            </a:r>
            <a:r>
              <a:rPr lang="en-US" dirty="0"/>
              <a:t> </a:t>
            </a:r>
            <a:endParaRPr lang="en-CA" dirty="0"/>
          </a:p>
          <a:p>
            <a:pPr marL="232943" indent="-232943">
              <a:buFont typeface="+mj-lt"/>
              <a:buAutoNum type="alphaLcParenR"/>
            </a:pPr>
            <a:r>
              <a:rPr lang="en-US" dirty="0"/>
              <a:t>On the table to the right of your place </a:t>
            </a:r>
            <a:r>
              <a:rPr lang="en-US" dirty="0" smtClean="0"/>
              <a:t>setting</a:t>
            </a:r>
            <a:endParaRPr lang="en-CA" b="0" i="0" dirty="0" smtClean="0">
              <a:effectLst/>
            </a:endParaRPr>
          </a:p>
          <a:p>
            <a:pPr marL="232943" indent="-232943">
              <a:buFont typeface="+mj-lt"/>
              <a:buAutoNum type="alphaLcParenR"/>
            </a:pPr>
            <a:r>
              <a:rPr lang="en-US" dirty="0"/>
              <a:t>On your </a:t>
            </a:r>
            <a:r>
              <a:rPr lang="en-US" dirty="0" smtClean="0"/>
              <a:t>chair</a:t>
            </a:r>
            <a:endParaRPr lang="en-CA" b="0" i="0" dirty="0" smtClean="0">
              <a:effectLst/>
            </a:endParaRPr>
          </a:p>
          <a:p>
            <a:pPr marL="232943" indent="-232943">
              <a:buFont typeface="+mj-lt"/>
              <a:buAutoNum type="alphaLcParenR"/>
            </a:pPr>
            <a:r>
              <a:rPr lang="en-US" dirty="0"/>
              <a:t>On the table to the left of your place </a:t>
            </a:r>
            <a:r>
              <a:rPr lang="en-US" dirty="0" smtClean="0"/>
              <a:t>setting</a:t>
            </a:r>
            <a:endParaRPr lang="en-CA" dirty="0" smtClean="0">
              <a:effectLst/>
            </a:endParaRPr>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28</a:t>
            </a:fld>
            <a:endParaRPr lang="en-US"/>
          </a:p>
        </p:txBody>
      </p:sp>
    </p:spTree>
    <p:extLst>
      <p:ext uri="{BB962C8B-B14F-4D97-AF65-F5344CB8AC3E}">
        <p14:creationId xmlns:p14="http://schemas.microsoft.com/office/powerpoint/2010/main" val="3137358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When leaving the table but will </a:t>
            </a:r>
            <a:r>
              <a:rPr lang="en-US" b="1" dirty="0" smtClean="0"/>
              <a:t>return, </a:t>
            </a:r>
            <a:r>
              <a:rPr lang="en-US" b="1" dirty="0"/>
              <a:t>leave your napkin…</a:t>
            </a:r>
            <a:r>
              <a:rPr lang="en-US" dirty="0"/>
              <a:t> </a:t>
            </a:r>
            <a:endParaRPr lang="en-CA" dirty="0"/>
          </a:p>
          <a:p>
            <a:pPr marL="232943" indent="-232943">
              <a:buFont typeface="+mj-lt"/>
              <a:buAutoNum type="alphaLcParenR"/>
            </a:pPr>
            <a:r>
              <a:rPr lang="en-US" dirty="0"/>
              <a:t>On the table to the right of your place </a:t>
            </a:r>
            <a:r>
              <a:rPr lang="en-US" dirty="0" smtClean="0"/>
              <a:t>setting</a:t>
            </a:r>
            <a:endParaRPr lang="en-CA" dirty="0" smtClean="0">
              <a:effectLst/>
            </a:endParaRPr>
          </a:p>
          <a:p>
            <a:pPr marL="232943" indent="-232943">
              <a:buFont typeface="+mj-lt"/>
              <a:buAutoNum type="alphaLcParenR"/>
            </a:pPr>
            <a:r>
              <a:rPr lang="en-US" b="1" i="1" dirty="0" smtClean="0">
                <a:solidFill>
                  <a:schemeClr val="tx1"/>
                </a:solidFill>
              </a:rPr>
              <a:t> On </a:t>
            </a:r>
            <a:r>
              <a:rPr lang="en-US" b="1" i="1" dirty="0">
                <a:solidFill>
                  <a:schemeClr val="tx1"/>
                </a:solidFill>
              </a:rPr>
              <a:t>your </a:t>
            </a:r>
            <a:r>
              <a:rPr lang="en-US" b="1" i="1" dirty="0" smtClean="0">
                <a:solidFill>
                  <a:schemeClr val="tx1"/>
                </a:solidFill>
              </a:rPr>
              <a:t>chair</a:t>
            </a:r>
            <a:endParaRPr lang="en-CA" b="1" i="1" dirty="0" smtClean="0">
              <a:solidFill>
                <a:schemeClr val="tx1"/>
              </a:solidFill>
              <a:effectLst/>
            </a:endParaRPr>
          </a:p>
          <a:p>
            <a:pPr marL="232943" indent="-232943">
              <a:buFont typeface="+mj-lt"/>
              <a:buAutoNum type="alphaLcParenR"/>
            </a:pPr>
            <a:r>
              <a:rPr lang="en-US" dirty="0"/>
              <a:t>On the table to the left of your place </a:t>
            </a:r>
            <a:r>
              <a:rPr lang="en-US" dirty="0" smtClean="0"/>
              <a:t>setting</a:t>
            </a:r>
            <a:endParaRPr lang="en-CA" dirty="0" smtClean="0">
              <a:effectLst/>
            </a:endParaRPr>
          </a:p>
          <a:p>
            <a:endParaRPr lang="en-CA" dirty="0" smtClean="0"/>
          </a:p>
          <a:p>
            <a:r>
              <a:rPr lang="en-CA" dirty="0" smtClean="0"/>
              <a:t>If</a:t>
            </a:r>
            <a:r>
              <a:rPr lang="en-CA" baseline="0" dirty="0" smtClean="0"/>
              <a:t> you are leaving the table but will be returning to finish your meal the napkin is placed on your chair. Once you have completely finished your meal and wish to have your dishes and utensils removed, the napkin is placed on the table to the left of your place setting. </a:t>
            </a:r>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29</a:t>
            </a:fld>
            <a:endParaRPr lang="en-US"/>
          </a:p>
        </p:txBody>
      </p:sp>
    </p:spTree>
    <p:extLst>
      <p:ext uri="{BB962C8B-B14F-4D97-AF65-F5344CB8AC3E}">
        <p14:creationId xmlns:p14="http://schemas.microsoft.com/office/powerpoint/2010/main" val="3137358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dirty="0"/>
              <a:t>When dining for business purposes, the most important thing to </a:t>
            </a:r>
            <a:r>
              <a:rPr lang="en-CA" dirty="0" smtClean="0"/>
              <a:t>remember is that </a:t>
            </a:r>
            <a:r>
              <a:rPr lang="en-CA" dirty="0"/>
              <a:t>the key word is business and just as in any business situation, the etiquette is based on business rank. There are no gender or age considerations. </a:t>
            </a:r>
          </a:p>
          <a:p>
            <a:r>
              <a:rPr lang="en-CA" dirty="0"/>
              <a:t> </a:t>
            </a:r>
          </a:p>
          <a:p>
            <a:r>
              <a:rPr lang="en-US" dirty="0"/>
              <a:t>The highest-ranking person or the person </a:t>
            </a:r>
            <a:r>
              <a:rPr lang="en-US" dirty="0">
                <a:latin typeface="Apple Chancery"/>
                <a:cs typeface="Apple Chancery"/>
              </a:rPr>
              <a:t>with</a:t>
            </a:r>
            <a:r>
              <a:rPr lang="en-US" dirty="0"/>
              <a:t> the most important title is always treated as the most important person unless there is a guest of </a:t>
            </a:r>
            <a:r>
              <a:rPr lang="en-US" dirty="0" err="1"/>
              <a:t>honour</a:t>
            </a:r>
            <a:r>
              <a:rPr lang="en-US" dirty="0"/>
              <a:t>.  </a:t>
            </a:r>
            <a:r>
              <a:rPr lang="en-CA" dirty="0"/>
              <a:t>This guest is traditionally given the “best seat” at the table--which usually means the one located farthest from the door or has the nicest view.</a:t>
            </a:r>
          </a:p>
          <a:p>
            <a:r>
              <a:rPr lang="en-CA" dirty="0"/>
              <a:t> </a:t>
            </a:r>
          </a:p>
          <a:p>
            <a:r>
              <a:rPr lang="en-CA" dirty="0"/>
              <a:t>In a formal dining situation, the most important guest should be seated on the host’s right. The next most important person should be on the hosts left. </a:t>
            </a:r>
          </a:p>
          <a:p>
            <a:r>
              <a:rPr lang="en-CA" dirty="0"/>
              <a:t> </a:t>
            </a:r>
          </a:p>
          <a:p>
            <a:r>
              <a:rPr lang="en-CA" dirty="0"/>
              <a:t>If there were a co-host, the third most important person would be on the co-hosts right and the fourth most important guest would on the co-hosts left. </a:t>
            </a:r>
          </a:p>
          <a:p>
            <a:endParaRPr lang="en-CA" dirty="0" smtClean="0"/>
          </a:p>
          <a:p>
            <a:r>
              <a:rPr lang="en-CA" i="1" dirty="0"/>
              <a:t>Formal Dining for Informal People: Page 5</a:t>
            </a:r>
            <a:endParaRPr lang="en-US" i="1" dirty="0"/>
          </a:p>
        </p:txBody>
      </p:sp>
      <p:sp>
        <p:nvSpPr>
          <p:cNvPr id="5" name="Footer Placeholder 4"/>
          <p:cNvSpPr>
            <a:spLocks noGrp="1"/>
          </p:cNvSpPr>
          <p:nvPr>
            <p:ph type="ftr" sz="quarter" idx="11"/>
          </p:nvPr>
        </p:nvSpPr>
        <p:spPr/>
        <p:txBody>
          <a:bodyPr/>
          <a:lstStyle/>
          <a:p>
            <a:r>
              <a:rPr lang="en-US" smtClean="0"/>
              <a:t>Copyright2017 Personal Impact</a:t>
            </a:r>
            <a:endParaRPr lang="en-US"/>
          </a:p>
        </p:txBody>
      </p:sp>
      <p:sp>
        <p:nvSpPr>
          <p:cNvPr id="8" name="Header Placeholder 7"/>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a:t>
            </a:fld>
            <a:endParaRPr lang="en-US"/>
          </a:p>
        </p:txBody>
      </p:sp>
    </p:spTree>
    <p:extLst>
      <p:ext uri="{BB962C8B-B14F-4D97-AF65-F5344CB8AC3E}">
        <p14:creationId xmlns:p14="http://schemas.microsoft.com/office/powerpoint/2010/main" val="575646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While dining, should keys, cell phones and other small objects be placed on the table?</a:t>
            </a:r>
            <a:r>
              <a:rPr lang="en-US" dirty="0"/>
              <a:t> </a:t>
            </a:r>
            <a:endParaRPr lang="en-CA" dirty="0"/>
          </a:p>
          <a:p>
            <a:pPr marL="232943" indent="-232943">
              <a:buFont typeface="+mj-lt"/>
              <a:buAutoNum type="alphaLcParenR"/>
            </a:pPr>
            <a:r>
              <a:rPr lang="en-US" dirty="0"/>
              <a:t>Yes</a:t>
            </a:r>
            <a:endParaRPr lang="en-CA" dirty="0" smtClean="0">
              <a:effectLst/>
            </a:endParaRPr>
          </a:p>
          <a:p>
            <a:pPr marL="232943" indent="-232943">
              <a:buFont typeface="+mj-lt"/>
              <a:buAutoNum type="alphaLcParenR"/>
            </a:pPr>
            <a:r>
              <a:rPr lang="en-US" dirty="0"/>
              <a:t>No</a:t>
            </a:r>
            <a:endParaRPr lang="en-CA" dirty="0" smtClean="0">
              <a:effectLst/>
            </a:endParaRPr>
          </a:p>
          <a:p>
            <a:r>
              <a:rPr lang="en-CA" dirty="0"/>
              <a:t> </a:t>
            </a:r>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30</a:t>
            </a:fld>
            <a:endParaRPr lang="en-US"/>
          </a:p>
        </p:txBody>
      </p:sp>
    </p:spTree>
    <p:extLst>
      <p:ext uri="{BB962C8B-B14F-4D97-AF65-F5344CB8AC3E}">
        <p14:creationId xmlns:p14="http://schemas.microsoft.com/office/powerpoint/2010/main" val="2228874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While dining, should keys, cell phones and other small objects be placed on the table?</a:t>
            </a:r>
            <a:r>
              <a:rPr lang="en-US" dirty="0"/>
              <a:t> </a:t>
            </a:r>
            <a:endParaRPr lang="en-CA" dirty="0"/>
          </a:p>
          <a:p>
            <a:pPr marL="232943" indent="-232943">
              <a:buFont typeface="+mj-lt"/>
              <a:buAutoNum type="alphaLcParenR"/>
            </a:pPr>
            <a:r>
              <a:rPr lang="en-US" dirty="0"/>
              <a:t>Yes</a:t>
            </a:r>
            <a:endParaRPr lang="en-CA" dirty="0" smtClean="0">
              <a:effectLst/>
            </a:endParaRPr>
          </a:p>
          <a:p>
            <a:pPr marL="232943" indent="-232943">
              <a:buFont typeface="+mj-lt"/>
              <a:buAutoNum type="alphaLcParenR"/>
            </a:pPr>
            <a:r>
              <a:rPr lang="en-US" b="1" i="1" dirty="0">
                <a:solidFill>
                  <a:schemeClr val="tx1"/>
                </a:solidFill>
              </a:rPr>
              <a:t>No</a:t>
            </a:r>
            <a:endParaRPr lang="en-CA" b="1" i="1" dirty="0" smtClean="0">
              <a:solidFill>
                <a:schemeClr val="tx1"/>
              </a:solidFill>
              <a:effectLst/>
            </a:endParaRPr>
          </a:p>
          <a:p>
            <a:r>
              <a:rPr lang="en-CA" dirty="0"/>
              <a:t> </a:t>
            </a:r>
          </a:p>
          <a:p>
            <a:r>
              <a:rPr lang="en-CA" dirty="0" smtClean="0"/>
              <a:t>Nothing</a:t>
            </a:r>
            <a:r>
              <a:rPr lang="en-CA" baseline="0" dirty="0" smtClean="0"/>
              <a:t> should go on the table that isn’t part of the meal until the meal is finished and the dishes are cleared.</a:t>
            </a:r>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31</a:t>
            </a:fld>
            <a:endParaRPr lang="en-US"/>
          </a:p>
        </p:txBody>
      </p:sp>
    </p:spTree>
    <p:extLst>
      <p:ext uri="{BB962C8B-B14F-4D97-AF65-F5344CB8AC3E}">
        <p14:creationId xmlns:p14="http://schemas.microsoft.com/office/powerpoint/2010/main" val="2228874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If you have gristle or a pit in your mouth you should…</a:t>
            </a:r>
            <a:r>
              <a:rPr lang="en-US" dirty="0"/>
              <a:t> </a:t>
            </a:r>
            <a:endParaRPr lang="en-CA" dirty="0"/>
          </a:p>
          <a:p>
            <a:pPr marL="232943" indent="-232943">
              <a:buFont typeface="+mj-lt"/>
              <a:buAutoNum type="alphaLcParenR"/>
            </a:pPr>
            <a:r>
              <a:rPr lang="en-US" dirty="0"/>
              <a:t>Spit it into your napkin</a:t>
            </a:r>
            <a:endParaRPr lang="en-CA" dirty="0" smtClean="0">
              <a:effectLst/>
            </a:endParaRPr>
          </a:p>
          <a:p>
            <a:pPr marL="232943" indent="-232943">
              <a:buFont typeface="+mj-lt"/>
              <a:buAutoNum type="alphaLcParenR"/>
            </a:pPr>
            <a:r>
              <a:rPr lang="en-US" dirty="0"/>
              <a:t>Swallow it </a:t>
            </a:r>
            <a:endParaRPr lang="en-CA" dirty="0" smtClean="0">
              <a:effectLst/>
            </a:endParaRPr>
          </a:p>
          <a:p>
            <a:pPr marL="232943" indent="-232943">
              <a:buFont typeface="+mj-lt"/>
              <a:buAutoNum type="alphaLcParenR"/>
            </a:pPr>
            <a:r>
              <a:rPr lang="en-US" dirty="0"/>
              <a:t>Remove it discretely the same way it went into your mouth and place it on the side of your plate.</a:t>
            </a:r>
            <a:endParaRPr lang="en-CA" dirty="0" smtClean="0">
              <a:effectLst/>
            </a:endParaRPr>
          </a:p>
          <a:p>
            <a:endParaRPr lang="en-CA" dirty="0" smtClean="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32</a:t>
            </a:fld>
            <a:endParaRPr lang="en-US"/>
          </a:p>
        </p:txBody>
      </p:sp>
    </p:spTree>
    <p:extLst>
      <p:ext uri="{BB962C8B-B14F-4D97-AF65-F5344CB8AC3E}">
        <p14:creationId xmlns:p14="http://schemas.microsoft.com/office/powerpoint/2010/main" val="3874921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If you have gristle or a pit in your mouth you should…</a:t>
            </a:r>
            <a:r>
              <a:rPr lang="en-US" dirty="0"/>
              <a:t> </a:t>
            </a:r>
            <a:endParaRPr lang="en-CA" dirty="0"/>
          </a:p>
          <a:p>
            <a:pPr marL="232943" indent="-232943">
              <a:buFont typeface="+mj-lt"/>
              <a:buAutoNum type="alphaLcParenR"/>
            </a:pPr>
            <a:r>
              <a:rPr lang="en-US" dirty="0"/>
              <a:t>Spit it into your napkin</a:t>
            </a:r>
            <a:endParaRPr lang="en-CA" dirty="0" smtClean="0">
              <a:effectLst/>
            </a:endParaRPr>
          </a:p>
          <a:p>
            <a:pPr marL="232943" indent="-232943">
              <a:buFont typeface="+mj-lt"/>
              <a:buAutoNum type="alphaLcParenR"/>
            </a:pPr>
            <a:r>
              <a:rPr lang="en-US" dirty="0"/>
              <a:t>Swallow it </a:t>
            </a:r>
            <a:endParaRPr lang="en-CA" dirty="0" smtClean="0">
              <a:effectLst/>
            </a:endParaRPr>
          </a:p>
          <a:p>
            <a:pPr marL="232943" indent="-232943">
              <a:buFont typeface="+mj-lt"/>
              <a:buAutoNum type="alphaLcParenR"/>
            </a:pPr>
            <a:r>
              <a:rPr lang="en-US" b="1" dirty="0"/>
              <a:t>Remove it discretely the same way it went into your mouth and place it on the side of your plate.</a:t>
            </a:r>
            <a:endParaRPr lang="en-CA" b="1" dirty="0" smtClean="0">
              <a:effectLst/>
            </a:endParaRPr>
          </a:p>
          <a:p>
            <a:endParaRPr lang="en-CA" dirty="0" smtClean="0"/>
          </a:p>
          <a:p>
            <a:r>
              <a:rPr lang="en-CA" dirty="0" smtClean="0"/>
              <a:t>It should never be spit into a napkin.</a:t>
            </a:r>
            <a:r>
              <a:rPr lang="en-CA" baseline="0" dirty="0" smtClean="0"/>
              <a:t> Ideally it should be removed from your mouth the same way in went into your mouth </a:t>
            </a:r>
            <a:r>
              <a:rPr lang="en-US" sz="1200" kern="1200" dirty="0" smtClean="0">
                <a:solidFill>
                  <a:schemeClr val="tx1"/>
                </a:solidFill>
                <a:effectLst/>
                <a:latin typeface="+mn-lt"/>
                <a:ea typeface="+mn-ea"/>
                <a:cs typeface="+mn-cs"/>
              </a:rPr>
              <a:t>(with your utensil or fingers) </a:t>
            </a:r>
            <a:r>
              <a:rPr lang="en-CA" baseline="0" dirty="0" smtClean="0"/>
              <a:t>and discretely placed on the side of your plate. </a:t>
            </a:r>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33</a:t>
            </a:fld>
            <a:endParaRPr lang="en-US"/>
          </a:p>
        </p:txBody>
      </p:sp>
    </p:spTree>
    <p:extLst>
      <p:ext uri="{BB962C8B-B14F-4D97-AF65-F5344CB8AC3E}">
        <p14:creationId xmlns:p14="http://schemas.microsoft.com/office/powerpoint/2010/main" val="3874921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If your utensil drops on the floor you should…</a:t>
            </a:r>
            <a:r>
              <a:rPr lang="en-US" dirty="0"/>
              <a:t> </a:t>
            </a:r>
            <a:endParaRPr lang="en-CA" dirty="0"/>
          </a:p>
          <a:p>
            <a:pPr marL="232943" indent="-232943">
              <a:buFont typeface="+mj-lt"/>
              <a:buAutoNum type="alphaLcParenR"/>
            </a:pPr>
            <a:r>
              <a:rPr lang="en-US" dirty="0"/>
              <a:t>Pick it up, put it on the table, then ask your server for another one.</a:t>
            </a:r>
            <a:endParaRPr lang="en-CA" dirty="0" smtClean="0">
              <a:effectLst/>
            </a:endParaRPr>
          </a:p>
          <a:p>
            <a:pPr marL="232943" indent="-232943">
              <a:buFont typeface="+mj-lt"/>
              <a:buAutoNum type="alphaLcParenR"/>
            </a:pPr>
            <a:r>
              <a:rPr lang="en-US" dirty="0"/>
              <a:t>Leave it on the floor and ask your server for another one.</a:t>
            </a:r>
            <a:endParaRPr lang="en-CA" dirty="0" smtClean="0">
              <a:effectLst/>
            </a:endParaRPr>
          </a:p>
          <a:p>
            <a:pPr marL="232943" indent="-232943">
              <a:buFont typeface="+mj-lt"/>
              <a:buAutoNum type="alphaLcParenR"/>
            </a:pPr>
            <a:r>
              <a:rPr lang="en-US" dirty="0"/>
              <a:t>Pick it up discretely and use it.</a:t>
            </a:r>
            <a:endParaRPr lang="en-CA" dirty="0" smtClean="0">
              <a:effectLst/>
            </a:endParaRPr>
          </a:p>
          <a:p>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34</a:t>
            </a:fld>
            <a:endParaRPr lang="en-US"/>
          </a:p>
        </p:txBody>
      </p:sp>
    </p:spTree>
    <p:extLst>
      <p:ext uri="{BB962C8B-B14F-4D97-AF65-F5344CB8AC3E}">
        <p14:creationId xmlns:p14="http://schemas.microsoft.com/office/powerpoint/2010/main" val="3703569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If your utensil drops on the floor you should…</a:t>
            </a:r>
            <a:r>
              <a:rPr lang="en-US" dirty="0"/>
              <a:t> </a:t>
            </a:r>
            <a:endParaRPr lang="en-CA" dirty="0"/>
          </a:p>
          <a:p>
            <a:pPr marL="232943" indent="-232943">
              <a:buFont typeface="+mj-lt"/>
              <a:buAutoNum type="alphaLcParenR"/>
            </a:pPr>
            <a:r>
              <a:rPr lang="en-US" dirty="0"/>
              <a:t>Pick it up, put it on the table, then ask your server for another one.</a:t>
            </a:r>
            <a:endParaRPr lang="en-CA" dirty="0" smtClean="0">
              <a:effectLst/>
            </a:endParaRPr>
          </a:p>
          <a:p>
            <a:pPr marL="232943" indent="-232943">
              <a:buFont typeface="+mj-lt"/>
              <a:buAutoNum type="alphaLcParenR"/>
            </a:pPr>
            <a:r>
              <a:rPr lang="en-US" b="1" i="1" dirty="0"/>
              <a:t>Leave it on the floor and ask your server for another one.</a:t>
            </a:r>
            <a:endParaRPr lang="en-CA" b="1" i="1" dirty="0" smtClean="0">
              <a:effectLst/>
            </a:endParaRPr>
          </a:p>
          <a:p>
            <a:pPr marL="232943" indent="-232943">
              <a:buFont typeface="+mj-lt"/>
              <a:buAutoNum type="alphaLcParenR"/>
            </a:pPr>
            <a:r>
              <a:rPr lang="en-US" dirty="0"/>
              <a:t>Pick it up discretely and use it</a:t>
            </a:r>
            <a:r>
              <a:rPr lang="en-US" dirty="0" smtClean="0"/>
              <a:t>. Yuck!</a:t>
            </a:r>
            <a:endParaRPr lang="en-CA" dirty="0" smtClean="0">
              <a:effectLst/>
            </a:endParaRPr>
          </a:p>
          <a:p>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35</a:t>
            </a:fld>
            <a:endParaRPr lang="en-US"/>
          </a:p>
        </p:txBody>
      </p:sp>
    </p:spTree>
    <p:extLst>
      <p:ext uri="{BB962C8B-B14F-4D97-AF65-F5344CB8AC3E}">
        <p14:creationId xmlns:p14="http://schemas.microsoft.com/office/powerpoint/2010/main" val="3703569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763588"/>
            <a:ext cx="4765675" cy="3486150"/>
          </a:xfrm>
        </p:spPr>
      </p:sp>
      <p:sp>
        <p:nvSpPr>
          <p:cNvPr id="3" name="Notes Placeholder 2"/>
          <p:cNvSpPr>
            <a:spLocks noGrp="1"/>
          </p:cNvSpPr>
          <p:nvPr>
            <p:ph type="body" idx="1"/>
          </p:nvPr>
        </p:nvSpPr>
        <p:spPr>
          <a:xfrm>
            <a:off x="701040" y="4454911"/>
            <a:ext cx="5608320" cy="4183380"/>
          </a:xfrm>
        </p:spPr>
        <p:txBody>
          <a:bodyPr/>
          <a:lstStyle/>
          <a:p>
            <a:r>
              <a:rPr lang="en-US" b="1" dirty="0"/>
              <a:t>If women touch up their make-up or reapply lipstick after eating they should…</a:t>
            </a:r>
            <a:r>
              <a:rPr lang="en-US" dirty="0"/>
              <a:t> </a:t>
            </a:r>
            <a:endParaRPr lang="en-CA" dirty="0"/>
          </a:p>
          <a:p>
            <a:pPr marL="232943" indent="-232943">
              <a:buFont typeface="+mj-lt"/>
              <a:buAutoNum type="alphaLcParenR"/>
            </a:pPr>
            <a:r>
              <a:rPr lang="en-US" b="0" i="0" dirty="0"/>
              <a:t>Discretely touch it up at the table.</a:t>
            </a:r>
            <a:endParaRPr lang="en-CA" b="0" i="0" dirty="0" smtClean="0">
              <a:effectLst/>
            </a:endParaRPr>
          </a:p>
          <a:p>
            <a:pPr marL="232943" indent="-232943">
              <a:buFont typeface="+mj-lt"/>
              <a:buAutoNum type="alphaLcParenR"/>
            </a:pPr>
            <a:r>
              <a:rPr lang="en-US" b="0" i="0" dirty="0"/>
              <a:t>Excuse themselves and go to the restroom</a:t>
            </a:r>
            <a:endParaRPr lang="en-CA" b="0" i="0" dirty="0" smtClean="0">
              <a:effectLst/>
            </a:endParaRPr>
          </a:p>
          <a:p>
            <a:pPr marL="232943" indent="-232943">
              <a:buFont typeface="+mj-lt"/>
              <a:buAutoNum type="alphaLcParenR"/>
            </a:pPr>
            <a:r>
              <a:rPr lang="en-US" dirty="0"/>
              <a:t>Apply it openly at the table. Everyone does it.</a:t>
            </a:r>
            <a:endParaRPr lang="en-CA" dirty="0" smtClean="0">
              <a:effectLst/>
            </a:endParaRPr>
          </a:p>
          <a:p>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36</a:t>
            </a:fld>
            <a:endParaRPr lang="en-US"/>
          </a:p>
        </p:txBody>
      </p:sp>
    </p:spTree>
    <p:extLst>
      <p:ext uri="{BB962C8B-B14F-4D97-AF65-F5344CB8AC3E}">
        <p14:creationId xmlns:p14="http://schemas.microsoft.com/office/powerpoint/2010/main" val="4084528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a:xfrm>
            <a:off x="701040" y="4454911"/>
            <a:ext cx="5608320" cy="4183380"/>
          </a:xfrm>
        </p:spPr>
        <p:txBody>
          <a:bodyPr/>
          <a:lstStyle/>
          <a:p>
            <a:r>
              <a:rPr lang="en-US" b="1" dirty="0"/>
              <a:t>If women touch up their make-up or reapply lipstick after eating they should…</a:t>
            </a:r>
            <a:r>
              <a:rPr lang="en-US" dirty="0"/>
              <a:t> </a:t>
            </a:r>
            <a:endParaRPr lang="en-CA" dirty="0"/>
          </a:p>
          <a:p>
            <a:pPr marL="232943" indent="-232943">
              <a:buFont typeface="+mj-lt"/>
              <a:buAutoNum type="alphaLcParenR"/>
            </a:pPr>
            <a:r>
              <a:rPr lang="en-US" dirty="0"/>
              <a:t>Discretely touch it up at the table.</a:t>
            </a:r>
            <a:endParaRPr lang="en-CA" dirty="0" smtClean="0">
              <a:effectLst/>
            </a:endParaRPr>
          </a:p>
          <a:p>
            <a:pPr marL="232943" indent="-232943">
              <a:buFont typeface="+mj-lt"/>
              <a:buAutoNum type="alphaLcParenR"/>
            </a:pPr>
            <a:r>
              <a:rPr lang="en-US" b="1" i="1" dirty="0"/>
              <a:t>Excuse themselves and go to the restroom</a:t>
            </a:r>
            <a:endParaRPr lang="en-CA" b="1" i="1" dirty="0" smtClean="0">
              <a:effectLst/>
            </a:endParaRPr>
          </a:p>
          <a:p>
            <a:pPr marL="232943" indent="-232943">
              <a:buFont typeface="+mj-lt"/>
              <a:buAutoNum type="alphaLcParenR"/>
            </a:pPr>
            <a:r>
              <a:rPr lang="en-US" dirty="0"/>
              <a:t>Apply it openly at the table. Everyone does it.</a:t>
            </a:r>
            <a:endParaRPr lang="en-CA" dirty="0" smtClean="0">
              <a:effectLst/>
            </a:endParaRPr>
          </a:p>
          <a:p>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37</a:t>
            </a:fld>
            <a:endParaRPr lang="en-US"/>
          </a:p>
        </p:txBody>
      </p:sp>
    </p:spTree>
    <p:extLst>
      <p:ext uri="{BB962C8B-B14F-4D97-AF65-F5344CB8AC3E}">
        <p14:creationId xmlns:p14="http://schemas.microsoft.com/office/powerpoint/2010/main" val="4084528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When the bill is placed on the table you should…</a:t>
            </a:r>
            <a:r>
              <a:rPr lang="en-US" dirty="0"/>
              <a:t> </a:t>
            </a:r>
            <a:endParaRPr lang="en-CA" dirty="0"/>
          </a:p>
          <a:p>
            <a:pPr marL="232943" indent="-232943">
              <a:buFont typeface="+mj-lt"/>
              <a:buAutoNum type="alphaLcParenR"/>
            </a:pPr>
            <a:r>
              <a:rPr lang="en-US" dirty="0"/>
              <a:t>Haggle over the bill to decide who pays</a:t>
            </a:r>
            <a:endParaRPr lang="en-CA" dirty="0" smtClean="0">
              <a:effectLst/>
            </a:endParaRPr>
          </a:p>
          <a:p>
            <a:pPr marL="232943" indent="-232943">
              <a:buFont typeface="+mj-lt"/>
              <a:buAutoNum type="alphaLcParenR"/>
            </a:pPr>
            <a:r>
              <a:rPr lang="en-US" dirty="0"/>
              <a:t>The person who did the inviting should be prepared to pay</a:t>
            </a:r>
            <a:endParaRPr lang="en-CA" dirty="0" smtClean="0">
              <a:effectLst/>
            </a:endParaRPr>
          </a:p>
          <a:p>
            <a:pPr marL="232943" indent="-232943">
              <a:buFont typeface="+mj-lt"/>
              <a:buAutoNum type="alphaLcParenR"/>
            </a:pPr>
            <a:r>
              <a:rPr lang="en-US" dirty="0"/>
              <a:t>Flip a coin to decide who pays</a:t>
            </a:r>
            <a:endParaRPr lang="en-CA" dirty="0" smtClean="0">
              <a:effectLst/>
            </a:endParaRPr>
          </a:p>
          <a:p>
            <a:pPr marL="232943" indent="-232943">
              <a:buFont typeface="+mj-lt"/>
              <a:buAutoNum type="alphaLcParenR"/>
            </a:pPr>
            <a:r>
              <a:rPr lang="en-US" dirty="0"/>
              <a:t>Split the bill</a:t>
            </a:r>
            <a:endParaRPr lang="en-CA" dirty="0" smtClean="0">
              <a:effectLst/>
            </a:endParaRPr>
          </a:p>
          <a:p>
            <a:r>
              <a:rPr lang="en-CA" dirty="0"/>
              <a:t> </a:t>
            </a:r>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38</a:t>
            </a:fld>
            <a:endParaRPr lang="en-US"/>
          </a:p>
        </p:txBody>
      </p:sp>
    </p:spTree>
    <p:extLst>
      <p:ext uri="{BB962C8B-B14F-4D97-AF65-F5344CB8AC3E}">
        <p14:creationId xmlns:p14="http://schemas.microsoft.com/office/powerpoint/2010/main" val="1338524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When the bill is placed on the table you should…</a:t>
            </a:r>
            <a:r>
              <a:rPr lang="en-US" dirty="0"/>
              <a:t> </a:t>
            </a:r>
            <a:endParaRPr lang="en-CA" dirty="0"/>
          </a:p>
          <a:p>
            <a:pPr marL="232943" indent="-232943">
              <a:buFont typeface="+mj-lt"/>
              <a:buAutoNum type="alphaLcParenR"/>
            </a:pPr>
            <a:r>
              <a:rPr lang="en-US" dirty="0"/>
              <a:t>Haggle over the bill to decide who pays</a:t>
            </a:r>
            <a:endParaRPr lang="en-CA" dirty="0" smtClean="0">
              <a:effectLst/>
            </a:endParaRPr>
          </a:p>
          <a:p>
            <a:pPr marL="232943" indent="-232943">
              <a:buFont typeface="+mj-lt"/>
              <a:buAutoNum type="alphaLcParenR"/>
            </a:pPr>
            <a:r>
              <a:rPr lang="en-US" b="1" i="1" dirty="0"/>
              <a:t>The person who did the inviting should be prepared to pay</a:t>
            </a:r>
            <a:endParaRPr lang="en-CA" b="1" i="1" dirty="0" smtClean="0">
              <a:effectLst/>
            </a:endParaRPr>
          </a:p>
          <a:p>
            <a:pPr marL="232943" indent="-232943">
              <a:buFont typeface="+mj-lt"/>
              <a:buAutoNum type="alphaLcParenR"/>
            </a:pPr>
            <a:r>
              <a:rPr lang="en-US" dirty="0"/>
              <a:t>Flip a coin to decide who pays</a:t>
            </a:r>
            <a:endParaRPr lang="en-CA" dirty="0" smtClean="0">
              <a:effectLst/>
            </a:endParaRPr>
          </a:p>
          <a:p>
            <a:pPr marL="232943" indent="-232943">
              <a:buFont typeface="+mj-lt"/>
              <a:buAutoNum type="alphaLcParenR"/>
            </a:pPr>
            <a:r>
              <a:rPr lang="en-US" dirty="0"/>
              <a:t>Split the bill</a:t>
            </a:r>
            <a:endParaRPr lang="en-CA" dirty="0" smtClean="0">
              <a:effectLst/>
            </a:endParaRPr>
          </a:p>
          <a:p>
            <a:r>
              <a:rPr lang="en-CA" dirty="0"/>
              <a:t> </a:t>
            </a:r>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39</a:t>
            </a:fld>
            <a:endParaRPr lang="en-US"/>
          </a:p>
        </p:txBody>
      </p:sp>
    </p:spTree>
    <p:extLst>
      <p:ext uri="{BB962C8B-B14F-4D97-AF65-F5344CB8AC3E}">
        <p14:creationId xmlns:p14="http://schemas.microsoft.com/office/powerpoint/2010/main" val="133852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defTabSz="465887">
              <a:defRPr/>
            </a:pPr>
            <a:r>
              <a:rPr lang="en-CA" dirty="0" smtClean="0"/>
              <a:t>Here</a:t>
            </a:r>
            <a:r>
              <a:rPr lang="en-CA" baseline="0" dirty="0" smtClean="0"/>
              <a:t> is an example at a round table. As you can see the Host and Co-host are </a:t>
            </a:r>
            <a:r>
              <a:rPr lang="en-CA" baseline="0" dirty="0" err="1" smtClean="0"/>
              <a:t>seaeted</a:t>
            </a:r>
            <a:r>
              <a:rPr lang="en-CA" baseline="0" dirty="0" smtClean="0"/>
              <a:t> across the table from one another. The guests are seated as shown in the previous slide. </a:t>
            </a:r>
            <a:endParaRPr lang="en-CA" dirty="0" smtClean="0"/>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Copyright2017 Personal Impact</a:t>
            </a:r>
            <a:endParaRPr lang="en-US"/>
          </a:p>
        </p:txBody>
      </p:sp>
      <p:sp>
        <p:nvSpPr>
          <p:cNvPr id="8" name="Header Placeholder 7"/>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a:t>
            </a:fld>
            <a:endParaRPr lang="en-US"/>
          </a:p>
        </p:txBody>
      </p:sp>
    </p:spTree>
    <p:extLst>
      <p:ext uri="{BB962C8B-B14F-4D97-AF65-F5344CB8AC3E}">
        <p14:creationId xmlns:p14="http://schemas.microsoft.com/office/powerpoint/2010/main" val="1728846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t>As Host, when the bill is presented you should…</a:t>
            </a:r>
            <a:r>
              <a:rPr lang="en-US" dirty="0"/>
              <a:t> </a:t>
            </a:r>
            <a:endParaRPr lang="en-CA" dirty="0"/>
          </a:p>
          <a:p>
            <a:pPr marL="232943" indent="-232943">
              <a:buFont typeface="+mj-lt"/>
              <a:buAutoNum type="alphaLcParenR"/>
            </a:pPr>
            <a:r>
              <a:rPr lang="en-US" dirty="0"/>
              <a:t>Calculate the gratuities and pay the bill discretely.</a:t>
            </a:r>
            <a:endParaRPr lang="en-CA" dirty="0" smtClean="0">
              <a:effectLst/>
            </a:endParaRPr>
          </a:p>
          <a:p>
            <a:pPr marL="232943" indent="-232943">
              <a:buFont typeface="+mj-lt"/>
              <a:buAutoNum type="alphaLcParenR"/>
            </a:pPr>
            <a:r>
              <a:rPr lang="en-US" dirty="0"/>
              <a:t>Let your guest know how much they owe.</a:t>
            </a:r>
            <a:endParaRPr lang="en-CA" dirty="0" smtClean="0">
              <a:effectLst/>
            </a:endParaRPr>
          </a:p>
          <a:p>
            <a:pPr marL="232943" indent="-232943">
              <a:buFont typeface="+mj-lt"/>
              <a:buAutoNum type="alphaLcParenR"/>
            </a:pPr>
            <a:r>
              <a:rPr lang="en-US" dirty="0"/>
              <a:t>Ask your guest if they have a calculator that you can borrow to calculate how much is owed.</a:t>
            </a:r>
            <a:endParaRPr lang="en-CA" dirty="0" smtClean="0">
              <a:effectLst/>
            </a:endParaRPr>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40</a:t>
            </a:fld>
            <a:endParaRPr lang="en-US"/>
          </a:p>
        </p:txBody>
      </p:sp>
    </p:spTree>
    <p:extLst>
      <p:ext uri="{BB962C8B-B14F-4D97-AF65-F5344CB8AC3E}">
        <p14:creationId xmlns:p14="http://schemas.microsoft.com/office/powerpoint/2010/main" val="2271073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solidFill>
                  <a:schemeClr val="tx1"/>
                </a:solidFill>
              </a:rPr>
              <a:t>As Host, when the bill is presented you should…</a:t>
            </a:r>
            <a:r>
              <a:rPr lang="en-US" dirty="0">
                <a:solidFill>
                  <a:schemeClr val="tx1"/>
                </a:solidFill>
              </a:rPr>
              <a:t> </a:t>
            </a:r>
            <a:endParaRPr lang="en-CA" dirty="0">
              <a:solidFill>
                <a:schemeClr val="tx1"/>
              </a:solidFill>
            </a:endParaRPr>
          </a:p>
          <a:p>
            <a:pPr marL="232943" indent="-232943">
              <a:buFont typeface="+mj-lt"/>
              <a:buAutoNum type="alphaLcParenR"/>
            </a:pPr>
            <a:r>
              <a:rPr lang="en-US" b="1" i="1" dirty="0">
                <a:solidFill>
                  <a:schemeClr val="tx1"/>
                </a:solidFill>
              </a:rPr>
              <a:t>Calculate the gratuities and pay the bill discretely.</a:t>
            </a:r>
            <a:endParaRPr lang="en-CA" b="1" i="1" dirty="0" smtClean="0">
              <a:solidFill>
                <a:schemeClr val="tx1"/>
              </a:solidFill>
              <a:effectLst/>
            </a:endParaRPr>
          </a:p>
          <a:p>
            <a:pPr marL="232943" indent="-232943">
              <a:buFont typeface="+mj-lt"/>
              <a:buAutoNum type="alphaLcParenR"/>
            </a:pPr>
            <a:r>
              <a:rPr lang="en-US" dirty="0">
                <a:solidFill>
                  <a:schemeClr val="tx1"/>
                </a:solidFill>
              </a:rPr>
              <a:t>Let your guest know how much they owe.</a:t>
            </a:r>
            <a:endParaRPr lang="en-CA" dirty="0" smtClean="0">
              <a:solidFill>
                <a:schemeClr val="tx1"/>
              </a:solidFill>
              <a:effectLst/>
            </a:endParaRPr>
          </a:p>
          <a:p>
            <a:pPr marL="232943" indent="-232943">
              <a:buFont typeface="+mj-lt"/>
              <a:buAutoNum type="alphaLcParenR"/>
            </a:pPr>
            <a:r>
              <a:rPr lang="en-US" dirty="0">
                <a:solidFill>
                  <a:schemeClr val="tx1"/>
                </a:solidFill>
              </a:rPr>
              <a:t>Ask your guest if they have a calculator that you can borrow to calculate how much is owed.</a:t>
            </a:r>
            <a:endParaRPr lang="en-CA" dirty="0" smtClean="0">
              <a:solidFill>
                <a:schemeClr val="tx1"/>
              </a:solidFill>
              <a:effectLst/>
            </a:endParaRPr>
          </a:p>
          <a:p>
            <a:endParaRPr lang="en-CA" dirty="0" smtClean="0">
              <a:solidFill>
                <a:schemeClr val="tx1"/>
              </a:solidFill>
            </a:endParaRPr>
          </a:p>
          <a:p>
            <a:pPr defTabSz="465887">
              <a:defRPr/>
            </a:pPr>
            <a:r>
              <a:rPr lang="en-CA" dirty="0">
                <a:solidFill>
                  <a:schemeClr val="tx1"/>
                </a:solidFill>
              </a:rPr>
              <a:t>It should be clear to the wait staff that you are the host. If possible, pay the bill privately. One way to do this is by giving your credit card to the Maître d’ prior to the arrival of your guest and sign the receipt before leaving</a:t>
            </a:r>
            <a:r>
              <a:rPr lang="en-CA" sz="1100" dirty="0">
                <a:solidFill>
                  <a:schemeClr val="tx1"/>
                </a:solidFill>
              </a:rPr>
              <a:t>. </a:t>
            </a:r>
          </a:p>
          <a:p>
            <a:endParaRPr lang="en-CA" dirty="0">
              <a:solidFill>
                <a:schemeClr val="tx1"/>
              </a:solidFill>
            </a:endParaRPr>
          </a:p>
          <a:p>
            <a:r>
              <a:rPr lang="en-CA" dirty="0">
                <a:solidFill>
                  <a:schemeClr val="tx1"/>
                </a:solidFill>
              </a:rPr>
              <a:t>Tipping guidelines depend on where you are. Some countries tip and others don’t. So before travelling it is a good idea to research regional guidelines before you arrive. In Canada and the USA tips range from 15% to about 20% for really good service. </a:t>
            </a:r>
          </a:p>
          <a:p>
            <a:endParaRPr lang="en-CA" i="1" dirty="0">
              <a:solidFill>
                <a:schemeClr val="tx1"/>
              </a:solidFill>
            </a:endParaRPr>
          </a:p>
          <a:p>
            <a:pPr defTabSz="465887">
              <a:defRPr/>
            </a:pPr>
            <a:r>
              <a:rPr lang="en-CA" i="1" dirty="0">
                <a:solidFill>
                  <a:schemeClr val="tx1"/>
                </a:solidFill>
              </a:rPr>
              <a:t>For more information on Tipping turn to page 39 in Formal Dining for Informal People</a:t>
            </a:r>
            <a:endParaRPr lang="en-US" i="1" dirty="0">
              <a:solidFill>
                <a:schemeClr val="tx1"/>
              </a:solidFill>
            </a:endParaRPr>
          </a:p>
          <a:p>
            <a:endParaRPr lang="en-CA" i="1"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41</a:t>
            </a:fld>
            <a:endParaRPr lang="en-US"/>
          </a:p>
        </p:txBody>
      </p:sp>
    </p:spTree>
    <p:extLst>
      <p:ext uri="{BB962C8B-B14F-4D97-AF65-F5344CB8AC3E}">
        <p14:creationId xmlns:p14="http://schemas.microsoft.com/office/powerpoint/2010/main" val="2271073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solidFill>
                  <a:schemeClr val="tx1"/>
                </a:solidFill>
              </a:rPr>
              <a:t>When Eating Bread or Rolls…</a:t>
            </a:r>
            <a:r>
              <a:rPr lang="en-US" dirty="0">
                <a:solidFill>
                  <a:schemeClr val="tx1"/>
                </a:solidFill>
              </a:rPr>
              <a:t> </a:t>
            </a:r>
            <a:endParaRPr lang="en-CA" dirty="0">
              <a:solidFill>
                <a:schemeClr val="tx1"/>
              </a:solidFill>
            </a:endParaRPr>
          </a:p>
          <a:p>
            <a:pPr marL="232943" indent="-232943">
              <a:buFont typeface="+mj-lt"/>
              <a:buAutoNum type="alphaLcParenR"/>
            </a:pPr>
            <a:r>
              <a:rPr lang="en-US" b="0" i="0" dirty="0">
                <a:solidFill>
                  <a:schemeClr val="tx1"/>
                </a:solidFill>
              </a:rPr>
              <a:t>Butter the whole piece and eat it one bite at a time.</a:t>
            </a:r>
            <a:endParaRPr lang="en-CA" b="0" i="0" dirty="0" smtClean="0">
              <a:solidFill>
                <a:schemeClr val="tx1"/>
              </a:solidFill>
              <a:effectLst/>
            </a:endParaRPr>
          </a:p>
          <a:p>
            <a:pPr marL="232943" indent="-232943">
              <a:buFont typeface="+mj-lt"/>
              <a:buAutoNum type="alphaLcParenR"/>
            </a:pPr>
            <a:r>
              <a:rPr lang="en-US" b="0" i="0" dirty="0">
                <a:solidFill>
                  <a:schemeClr val="tx1"/>
                </a:solidFill>
              </a:rPr>
              <a:t>Rip off one bite sized piece, butter it and eat each piece one piece at a time.</a:t>
            </a:r>
            <a:endParaRPr lang="en-CA" b="0" i="0" dirty="0" smtClean="0">
              <a:solidFill>
                <a:schemeClr val="tx1"/>
              </a:solidFill>
              <a:effectLst/>
            </a:endParaRPr>
          </a:p>
          <a:p>
            <a:endParaRPr lang="en-CA" dirty="0" smtClean="0">
              <a:solidFill>
                <a:schemeClr val="tx1"/>
              </a:solidFill>
            </a:endParaRPr>
          </a:p>
          <a:p>
            <a:endParaRPr lang="en-CA" i="1" dirty="0">
              <a:solidFill>
                <a:schemeClr val="tx1"/>
              </a:solidFill>
            </a:endParaRPr>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42</a:t>
            </a:fld>
            <a:endParaRPr lang="en-US"/>
          </a:p>
        </p:txBody>
      </p:sp>
    </p:spTree>
    <p:extLst>
      <p:ext uri="{BB962C8B-B14F-4D97-AF65-F5344CB8AC3E}">
        <p14:creationId xmlns:p14="http://schemas.microsoft.com/office/powerpoint/2010/main" val="2019569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b="1" dirty="0">
                <a:solidFill>
                  <a:schemeClr val="tx1"/>
                </a:solidFill>
              </a:rPr>
              <a:t>When Eating Bread or Rolls…</a:t>
            </a:r>
            <a:r>
              <a:rPr lang="en-US" dirty="0">
                <a:solidFill>
                  <a:schemeClr val="tx1"/>
                </a:solidFill>
              </a:rPr>
              <a:t> </a:t>
            </a:r>
            <a:endParaRPr lang="en-CA" dirty="0">
              <a:solidFill>
                <a:schemeClr val="tx1"/>
              </a:solidFill>
            </a:endParaRPr>
          </a:p>
          <a:p>
            <a:pPr marL="232943" indent="-232943">
              <a:buFont typeface="+mj-lt"/>
              <a:buAutoNum type="alphaLcParenR"/>
            </a:pPr>
            <a:r>
              <a:rPr lang="en-US" dirty="0">
                <a:solidFill>
                  <a:schemeClr val="tx1"/>
                </a:solidFill>
              </a:rPr>
              <a:t>Butter the whole piece and eat it one bite at a time.</a:t>
            </a:r>
            <a:endParaRPr lang="en-CA" dirty="0" smtClean="0">
              <a:solidFill>
                <a:schemeClr val="tx1"/>
              </a:solidFill>
              <a:effectLst/>
            </a:endParaRPr>
          </a:p>
          <a:p>
            <a:pPr marL="232943" indent="-232943">
              <a:buFont typeface="+mj-lt"/>
              <a:buAutoNum type="alphaLcParenR"/>
            </a:pPr>
            <a:r>
              <a:rPr lang="en-US" b="1" i="1" dirty="0">
                <a:solidFill>
                  <a:schemeClr val="tx1"/>
                </a:solidFill>
              </a:rPr>
              <a:t>Rip off one bite sized piece, butter it and eat each piece one piece at a time.</a:t>
            </a:r>
            <a:endParaRPr lang="en-CA" b="1" i="1" dirty="0" smtClean="0">
              <a:solidFill>
                <a:schemeClr val="tx1"/>
              </a:solidFill>
              <a:effectLst/>
            </a:endParaRPr>
          </a:p>
          <a:p>
            <a:endParaRPr lang="en-CA" dirty="0" smtClean="0">
              <a:solidFill>
                <a:schemeClr val="tx1"/>
              </a:solidFill>
            </a:endParaRPr>
          </a:p>
          <a:p>
            <a:r>
              <a:rPr lang="en-CA" dirty="0">
                <a:solidFill>
                  <a:schemeClr val="tx1"/>
                </a:solidFill>
              </a:rPr>
              <a:t>Don’t reach for the bread basket; ask the person closest to the basket to pass it to you. Take the bread or roll and place it on your bread plate. Ask the person closest to the butter to pass it to you. Using the butter serving utensil (if there is one) or your butter knife (if there is </a:t>
            </a:r>
            <a:r>
              <a:rPr lang="en-CA" dirty="0" smtClean="0">
                <a:solidFill>
                  <a:schemeClr val="tx1"/>
                </a:solidFill>
              </a:rPr>
              <a:t>no </a:t>
            </a:r>
            <a:r>
              <a:rPr lang="en-CA" dirty="0">
                <a:solidFill>
                  <a:schemeClr val="tx1"/>
                </a:solidFill>
              </a:rPr>
              <a:t>serving utensil</a:t>
            </a:r>
            <a:r>
              <a:rPr lang="en-CA" dirty="0" smtClean="0">
                <a:solidFill>
                  <a:schemeClr val="tx1"/>
                </a:solidFill>
              </a:rPr>
              <a:t>), </a:t>
            </a:r>
            <a:r>
              <a:rPr lang="en-CA" dirty="0">
                <a:solidFill>
                  <a:schemeClr val="tx1"/>
                </a:solidFill>
              </a:rPr>
              <a:t>to place some butter on your bread plate. Rip off a small piece of bread/roll, the appropriate size for one or two bites. Butter that piece of bread/roll, holding it on the plate while spreading the butter. Eat it with your mouth closed and enjoy!</a:t>
            </a:r>
          </a:p>
          <a:p>
            <a:endParaRPr lang="en-CA" i="1" dirty="0">
              <a:solidFill>
                <a:schemeClr val="tx1"/>
              </a:solidFill>
            </a:endParaRPr>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43</a:t>
            </a:fld>
            <a:endParaRPr lang="en-US"/>
          </a:p>
        </p:txBody>
      </p:sp>
    </p:spTree>
    <p:extLst>
      <p:ext uri="{BB962C8B-B14F-4D97-AF65-F5344CB8AC3E}">
        <p14:creationId xmlns:p14="http://schemas.microsoft.com/office/powerpoint/2010/main" val="2019569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a:t>Sit up straight, no slouching, slumping, or tipping your chair back.</a:t>
            </a:r>
          </a:p>
          <a:p>
            <a:pPr marL="174708" indent="-174708">
              <a:buFont typeface="Arial" panose="020B0604020202020204" pitchFamily="34" charset="0"/>
              <a:buChar char="•"/>
            </a:pPr>
            <a:r>
              <a:rPr lang="en-CA" dirty="0"/>
              <a:t>Don’t touch any part of your head while eating.</a:t>
            </a:r>
          </a:p>
          <a:p>
            <a:pPr marL="174708" indent="-174708">
              <a:buFont typeface="Arial" panose="020B0604020202020204" pitchFamily="34" charset="0"/>
              <a:buChar char="•"/>
            </a:pPr>
            <a:r>
              <a:rPr lang="en-CA" dirty="0"/>
              <a:t>You can refuse a dish with a polite “no thank you”; you don’t need to give an explanation. </a:t>
            </a:r>
            <a:r>
              <a:rPr lang="en-CA" i="1" dirty="0"/>
              <a:t>However having said that if you are the guest and you know that the host has prepared a special meal for you unless you have food allergies your should at least try everything. </a:t>
            </a:r>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44</a:t>
            </a:fld>
            <a:endParaRPr lang="en-US"/>
          </a:p>
        </p:txBody>
      </p:sp>
    </p:spTree>
    <p:extLst>
      <p:ext uri="{BB962C8B-B14F-4D97-AF65-F5344CB8AC3E}">
        <p14:creationId xmlns:p14="http://schemas.microsoft.com/office/powerpoint/2010/main" val="914072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a:t>Do not reach for food; ask the closest diner to pass it to you. </a:t>
            </a:r>
            <a:r>
              <a:rPr lang="en-CA" i="1" dirty="0"/>
              <a:t>Food is passed to the right.</a:t>
            </a:r>
          </a:p>
          <a:p>
            <a:pPr marL="174708" indent="-174708">
              <a:buFont typeface="Arial" panose="020B0604020202020204" pitchFamily="34" charset="0"/>
              <a:buChar char="•"/>
            </a:pPr>
            <a:r>
              <a:rPr lang="en-CA" dirty="0"/>
              <a:t>If the food is served for you, eat what you can and leave the rest. </a:t>
            </a:r>
            <a:r>
              <a:rPr lang="en-CA" i="1" dirty="0"/>
              <a:t>If you serve yourself you should eat what you put on your plate.</a:t>
            </a:r>
          </a:p>
          <a:p>
            <a:pPr marL="174708" indent="-174708">
              <a:buFont typeface="Arial" panose="020B0604020202020204" pitchFamily="34" charset="0"/>
              <a:buChar char="•"/>
            </a:pPr>
            <a:r>
              <a:rPr lang="en-US" dirty="0"/>
              <a:t>Do not speak with food in your mouth.</a:t>
            </a:r>
            <a:endParaRPr lang="en-CA" dirty="0"/>
          </a:p>
          <a:p>
            <a:r>
              <a:rPr lang="en-US" b="1" dirty="0"/>
              <a:t> </a:t>
            </a:r>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45</a:t>
            </a:fld>
            <a:endParaRPr lang="en-US"/>
          </a:p>
        </p:txBody>
      </p:sp>
    </p:spTree>
    <p:extLst>
      <p:ext uri="{BB962C8B-B14F-4D97-AF65-F5344CB8AC3E}">
        <p14:creationId xmlns:p14="http://schemas.microsoft.com/office/powerpoint/2010/main" val="3148076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Don’t drink with food in your mouth.</a:t>
            </a:r>
            <a:endParaRPr lang="en-CA" dirty="0"/>
          </a:p>
          <a:p>
            <a:pPr marL="174708" indent="-174708">
              <a:buFont typeface="Arial" panose="020B0604020202020204" pitchFamily="34" charset="0"/>
              <a:buChar char="•"/>
            </a:pPr>
            <a:r>
              <a:rPr lang="en-US" dirty="0"/>
              <a:t>Don’t chew with your mouth open.</a:t>
            </a:r>
            <a:endParaRPr lang="en-CA" dirty="0"/>
          </a:p>
          <a:p>
            <a:pPr marL="174708" indent="-174708">
              <a:buFont typeface="Arial" panose="020B0604020202020204" pitchFamily="34" charset="0"/>
              <a:buChar char="•"/>
            </a:pPr>
            <a:r>
              <a:rPr lang="en-US" dirty="0"/>
              <a:t>Eat quietly; avoid slurping, smacking, etc.</a:t>
            </a:r>
            <a:endParaRPr lang="en-CA" dirty="0"/>
          </a:p>
          <a:p>
            <a:pPr marL="174708" indent="-174708">
              <a:buFont typeface="Arial" panose="020B0604020202020204" pitchFamily="34" charset="0"/>
              <a:buChar char="•"/>
            </a:pPr>
            <a:r>
              <a:rPr lang="en-US" dirty="0"/>
              <a:t>Wipe your fingers on your napkin; blot your mouth with a corner of the napkin.</a:t>
            </a:r>
            <a:endParaRPr lang="en-CA" dirty="0"/>
          </a:p>
          <a:p>
            <a:r>
              <a:rPr lang="en-US" b="1" dirty="0"/>
              <a:t> </a:t>
            </a:r>
            <a:endParaRPr lang="en-CA" dirty="0"/>
          </a:p>
          <a:p>
            <a:r>
              <a:rPr lang="en-CA" i="1" dirty="0" smtClean="0"/>
              <a:t>*In western culture</a:t>
            </a:r>
            <a:r>
              <a:rPr lang="en-CA" i="1" baseline="0" dirty="0" smtClean="0"/>
              <a:t> it is considered good manners to eat quietly. Be aware that in some cultures it is considered good manners to make noise while you eat.</a:t>
            </a:r>
            <a:endParaRPr lang="en-CA" i="1"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46</a:t>
            </a:fld>
            <a:endParaRPr lang="en-US"/>
          </a:p>
        </p:txBody>
      </p:sp>
    </p:spTree>
    <p:extLst>
      <p:ext uri="{BB962C8B-B14F-4D97-AF65-F5344CB8AC3E}">
        <p14:creationId xmlns:p14="http://schemas.microsoft.com/office/powerpoint/2010/main" val="1906492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Don’t push your empty plate away from you and say things like “I’m full” or “I’m stuffed”.</a:t>
            </a:r>
            <a:endParaRPr lang="en-CA" dirty="0"/>
          </a:p>
          <a:p>
            <a:pPr marL="174708" indent="-174708">
              <a:buFont typeface="Arial" panose="020B0604020202020204" pitchFamily="34" charset="0"/>
              <a:buChar char="•"/>
            </a:pPr>
            <a:r>
              <a:rPr lang="en-US" dirty="0"/>
              <a:t>Elbows may be placed on the table only when the meal if finished and plates have been cleared</a:t>
            </a:r>
            <a:r>
              <a:rPr lang="en-US" dirty="0" smtClean="0"/>
              <a:t>.</a:t>
            </a:r>
          </a:p>
          <a:p>
            <a:pPr marL="174708" indent="-174708">
              <a:buFont typeface="Arial" panose="020B0604020202020204" pitchFamily="34" charset="0"/>
              <a:buChar char="•"/>
            </a:pPr>
            <a:r>
              <a:rPr lang="en-US" dirty="0" smtClean="0"/>
              <a:t>If something is stuck in your teeth, don’t pick your teeth at the table. </a:t>
            </a:r>
            <a:r>
              <a:rPr lang="en-US" i="1" dirty="0" smtClean="0"/>
              <a:t>Excuse yourself and go to the powder room. </a:t>
            </a:r>
          </a:p>
          <a:p>
            <a:pPr marL="174708" indent="-174708">
              <a:buFont typeface="Arial" panose="020B0604020202020204" pitchFamily="34" charset="0"/>
              <a:buChar char="•"/>
            </a:pPr>
            <a:r>
              <a:rPr lang="en-US" dirty="0" smtClean="0"/>
              <a:t>Once a piece of cutlery is picked up it is never put back on the table. It rests on the edge of the plate.</a:t>
            </a:r>
            <a:endParaRPr lang="en-CA" dirty="0" smtClean="0"/>
          </a:p>
          <a:p>
            <a:pPr marL="174708" indent="-174708">
              <a:buFont typeface="Arial" panose="020B0604020202020204" pitchFamily="34" charset="0"/>
              <a:buChar char="•"/>
            </a:pPr>
            <a:endParaRPr lang="en-CA" dirty="0" smtClean="0"/>
          </a:p>
          <a:p>
            <a:r>
              <a:rPr lang="en-CA" dirty="0" smtClean="0"/>
              <a:t>* Sometimes toothpicks</a:t>
            </a:r>
            <a:r>
              <a:rPr lang="en-CA" baseline="0" dirty="0" smtClean="0"/>
              <a:t> will be set on the table. This does not mean you may use them at the table. Take one and use it in the restroom. </a:t>
            </a:r>
            <a:endParaRPr lang="en-CA" dirty="0" smtClean="0"/>
          </a:p>
          <a:p>
            <a:pPr marL="174708" indent="-174708">
              <a:buFont typeface="Arial" panose="020B0604020202020204" pitchFamily="34" charset="0"/>
              <a:buChar char="•"/>
            </a:pPr>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47</a:t>
            </a:fld>
            <a:endParaRPr lang="en-US"/>
          </a:p>
        </p:txBody>
      </p:sp>
    </p:spTree>
    <p:extLst>
      <p:ext uri="{BB962C8B-B14F-4D97-AF65-F5344CB8AC3E}">
        <p14:creationId xmlns:p14="http://schemas.microsoft.com/office/powerpoint/2010/main" val="2202148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dirty="0"/>
              <a:t>Serve Soup Course – Soup Course</a:t>
            </a:r>
          </a:p>
          <a:p>
            <a:endParaRPr lang="en-CA" dirty="0"/>
          </a:p>
          <a:p>
            <a:r>
              <a:rPr lang="en-US" dirty="0"/>
              <a:t>While our soup is being served, let’s talk about soup! Soup is all about creativity, and comes in many varieties from thin to thick, and cold to hot. So many styles present many challenges. </a:t>
            </a:r>
          </a:p>
          <a:p>
            <a:endParaRPr lang="en-CA" dirty="0"/>
          </a:p>
          <a:p>
            <a:r>
              <a:rPr lang="en-US" dirty="0"/>
              <a:t>Soup may be served in a soup plate, a soup cup, or a two-handled soup bowl, any of which may be served on top of a service plate or saucer. </a:t>
            </a:r>
            <a:endParaRPr lang="en-US" dirty="0" smtClean="0"/>
          </a:p>
          <a:p>
            <a:endParaRPr lang="en-CA" dirty="0"/>
          </a:p>
          <a:p>
            <a:r>
              <a:rPr lang="en-US" dirty="0"/>
              <a:t>The </a:t>
            </a:r>
            <a:r>
              <a:rPr lang="en-US" dirty="0" smtClean="0"/>
              <a:t>soup spoon </a:t>
            </a:r>
            <a:r>
              <a:rPr lang="en-US" dirty="0"/>
              <a:t>is held like a pen between your index finger and middle finger and steadied with your thumb on top. Traditionally the </a:t>
            </a:r>
            <a:r>
              <a:rPr lang="en-US" dirty="0" smtClean="0"/>
              <a:t>soup spoon </a:t>
            </a:r>
            <a:r>
              <a:rPr lang="en-US" dirty="0"/>
              <a:t>was held with the right hand. And although the </a:t>
            </a:r>
            <a:r>
              <a:rPr lang="en-US" dirty="0" smtClean="0"/>
              <a:t>soup spoon </a:t>
            </a:r>
            <a:r>
              <a:rPr lang="en-US" dirty="0"/>
              <a:t>is placed on the right hand side of the place setting, a left-handed person may hold the spoon with their left hand instead of their right hand. </a:t>
            </a:r>
          </a:p>
          <a:p>
            <a:endParaRPr lang="en-US" dirty="0"/>
          </a:p>
          <a:p>
            <a:r>
              <a:rPr lang="en-US" b="1" dirty="0"/>
              <a:t>Demonstrate: How to hold a </a:t>
            </a:r>
            <a:r>
              <a:rPr lang="en-US" b="1" dirty="0" smtClean="0"/>
              <a:t>soup spoon</a:t>
            </a:r>
            <a:endParaRPr lang="en-US" b="1" dirty="0"/>
          </a:p>
          <a:p>
            <a:endParaRPr lang="en-CA" dirty="0"/>
          </a:p>
          <a:p>
            <a:r>
              <a:rPr lang="en-CA" dirty="0"/>
              <a:t>Soup is spooned away from you, towards the centre of the bowl, and brought to your lips. Whenever possible, it is sipped from the side of the spoon instead of putting the spoon into your mouth.</a:t>
            </a:r>
          </a:p>
          <a:p>
            <a:r>
              <a:rPr lang="en-CA" dirty="0"/>
              <a:t> </a:t>
            </a:r>
          </a:p>
          <a:p>
            <a:r>
              <a:rPr lang="en-CA" i="1" dirty="0"/>
              <a:t>And easy way to remember how to do this is with this verse: Like ships that sail out to sea, I spoon my soup away from me. </a:t>
            </a:r>
          </a:p>
          <a:p>
            <a:endParaRPr lang="en-CA" dirty="0"/>
          </a:p>
          <a:p>
            <a:r>
              <a:rPr lang="en-CA" dirty="0"/>
              <a:t>The soup plate or bowl may be tipped away from you to get the last few </a:t>
            </a:r>
            <a:r>
              <a:rPr lang="en-CA" dirty="0" err="1"/>
              <a:t>spoonfuls</a:t>
            </a:r>
            <a:r>
              <a:rPr lang="en-CA" dirty="0"/>
              <a:t>.</a:t>
            </a:r>
          </a:p>
          <a:p>
            <a:endParaRPr lang="en-CA" dirty="0"/>
          </a:p>
          <a:p>
            <a:r>
              <a:rPr lang="en-CA" dirty="0"/>
              <a:t>If a services plate is included in the setting, the spoon is placed on it between sips, when taking a break and when the soup is finished. </a:t>
            </a:r>
          </a:p>
          <a:p>
            <a:r>
              <a:rPr lang="en-CA" dirty="0"/>
              <a:t>When you are in a small group, don’t begin eating until everyone has been served. </a:t>
            </a:r>
          </a:p>
          <a:p>
            <a:r>
              <a:rPr lang="en-CA" dirty="0"/>
              <a:t> </a:t>
            </a:r>
          </a:p>
          <a:p>
            <a:r>
              <a:rPr lang="en-CA" b="1" i="1" dirty="0"/>
              <a:t>Interactive Exercise: Invite participants to pass the rolls and to start eating their soup. Tell them that you will be come around to answer questions while they are eating.</a:t>
            </a:r>
            <a:endParaRPr lang="en-CA" dirty="0"/>
          </a:p>
          <a:p>
            <a:endParaRPr lang="en-US"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48</a:t>
            </a:fld>
            <a:endParaRPr lang="en-US"/>
          </a:p>
        </p:txBody>
      </p:sp>
    </p:spTree>
    <p:extLst>
      <p:ext uri="{BB962C8B-B14F-4D97-AF65-F5344CB8AC3E}">
        <p14:creationId xmlns:p14="http://schemas.microsoft.com/office/powerpoint/2010/main" val="245264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dirty="0"/>
              <a:t>Serve </a:t>
            </a:r>
            <a:r>
              <a:rPr lang="en-CA" b="1" dirty="0" smtClean="0"/>
              <a:t>Salad </a:t>
            </a:r>
            <a:r>
              <a:rPr lang="en-CA" b="1" dirty="0"/>
              <a:t>Course – </a:t>
            </a:r>
            <a:r>
              <a:rPr lang="en-CA" b="1" dirty="0" smtClean="0"/>
              <a:t>Salad </a:t>
            </a:r>
            <a:r>
              <a:rPr lang="en-CA" b="1" dirty="0"/>
              <a:t>Course</a:t>
            </a:r>
          </a:p>
          <a:p>
            <a:endParaRPr lang="en-CA" dirty="0"/>
          </a:p>
          <a:p>
            <a:pPr marL="0" marR="0" indent="0" algn="l" defTabSz="454091"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Let’s talk about salad. Salad comes in many varieties some with meat, some with vegetables, some with fruit and some with a bit of everything. Traditionally in a formal setting salad way served after the main course. However these days it is more common to see it served before the main course. </a:t>
            </a:r>
          </a:p>
          <a:p>
            <a:pPr marL="0" marR="0" indent="0" algn="l" defTabSz="454091"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454091" rtl="0" eaLnBrk="1" fontAlgn="auto" latinLnBrk="0" hangingPunct="1">
              <a:lnSpc>
                <a:spcPct val="100000"/>
              </a:lnSpc>
              <a:spcBef>
                <a:spcPts val="0"/>
              </a:spcBef>
              <a:spcAft>
                <a:spcPts val="0"/>
              </a:spcAft>
              <a:buClrTx/>
              <a:buSzTx/>
              <a:buFontTx/>
              <a:buNone/>
              <a:tabLst/>
              <a:defRPr/>
            </a:pPr>
            <a:r>
              <a:rPr lang="en-US" b="1" dirty="0" smtClean="0"/>
              <a:t>Demonstrate: How to hold</a:t>
            </a:r>
            <a:r>
              <a:rPr lang="en-US" b="1" baseline="0" dirty="0" smtClean="0"/>
              <a:t> the fork and knife</a:t>
            </a:r>
            <a:endParaRPr lang="en-US" b="1" dirty="0" smtClean="0"/>
          </a:p>
          <a:p>
            <a:pPr marL="0" marR="0" indent="0" algn="l" defTabSz="454091"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454091"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Salad may be eaten European or Continental style as it is sometimes called or American style. If is served with meat or if the pieces are larger it may be cut and eaten with a fork and knife. If there is no knife as part of the place setting it would traditionally be eaten with the fork in the right or left with the tines facing up. </a:t>
            </a:r>
          </a:p>
          <a:p>
            <a:pPr marL="0" marR="0" indent="0" algn="l" defTabSz="454091"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454091"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When finished</a:t>
            </a:r>
            <a:r>
              <a:rPr lang="en-CA" sz="1200" kern="1200" baseline="0" dirty="0" smtClean="0">
                <a:solidFill>
                  <a:schemeClr val="tx1"/>
                </a:solidFill>
                <a:effectLst/>
                <a:latin typeface="+mn-lt"/>
                <a:ea typeface="+mn-ea"/>
                <a:cs typeface="+mn-cs"/>
              </a:rPr>
              <a:t> the fork and knife (if there is one) would be placed at the 10:20 position like on a clock. The same as when finishing the main course. </a:t>
            </a:r>
          </a:p>
          <a:p>
            <a:pPr marL="0" marR="0" indent="0" algn="l" defTabSz="454091" rtl="0" eaLnBrk="1" fontAlgn="auto" latinLnBrk="0" hangingPunct="1">
              <a:lnSpc>
                <a:spcPct val="100000"/>
              </a:lnSpc>
              <a:spcBef>
                <a:spcPts val="0"/>
              </a:spcBef>
              <a:spcAft>
                <a:spcPts val="0"/>
              </a:spcAft>
              <a:buClrTx/>
              <a:buSzTx/>
              <a:buFontTx/>
              <a:buNone/>
              <a:tabLst/>
              <a:defRPr/>
            </a:pPr>
            <a:endParaRPr lang="en-CA" sz="1200" kern="1200" baseline="0" dirty="0" smtClean="0">
              <a:solidFill>
                <a:schemeClr val="tx1"/>
              </a:solidFill>
              <a:effectLst/>
              <a:latin typeface="+mn-lt"/>
              <a:ea typeface="+mn-ea"/>
              <a:cs typeface="+mn-cs"/>
            </a:endParaRPr>
          </a:p>
          <a:p>
            <a:pPr marL="0" marR="0" indent="0" algn="l" defTabSz="454091" rtl="0" eaLnBrk="1" fontAlgn="auto" latinLnBrk="0" hangingPunct="1">
              <a:lnSpc>
                <a:spcPct val="100000"/>
              </a:lnSpc>
              <a:spcBef>
                <a:spcPts val="0"/>
              </a:spcBef>
              <a:spcAft>
                <a:spcPts val="0"/>
              </a:spcAft>
              <a:buClrTx/>
              <a:buSzTx/>
              <a:buFontTx/>
              <a:buNone/>
              <a:tabLst/>
              <a:defRPr/>
            </a:pPr>
            <a:r>
              <a:rPr lang="en-CA" b="1" i="1" dirty="0" smtClean="0"/>
              <a:t>Interactive Exercise: Invite participants to start eating their salad. Tell them that you will be come around to answer questions while they are eating.</a:t>
            </a:r>
            <a:endParaRPr lang="en-CA" dirty="0" smtClean="0"/>
          </a:p>
          <a:p>
            <a:pPr marL="0" marR="0" indent="0" algn="l" defTabSz="454091"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endParaRPr lang="en-US"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49</a:t>
            </a:fld>
            <a:endParaRPr lang="en-US"/>
          </a:p>
        </p:txBody>
      </p:sp>
    </p:spTree>
    <p:extLst>
      <p:ext uri="{BB962C8B-B14F-4D97-AF65-F5344CB8AC3E}">
        <p14:creationId xmlns:p14="http://schemas.microsoft.com/office/powerpoint/2010/main" val="245264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defTabSz="465887">
              <a:defRPr/>
            </a:pPr>
            <a:r>
              <a:rPr lang="en-CA" dirty="0"/>
              <a:t>If there is only one host and two guests it is usually more appropriate to take conversation into consideration. Instead of having one guest on the left and another on the right, it may be more practical to have the highest ranking guest on the </a:t>
            </a:r>
            <a:r>
              <a:rPr lang="en-CA" dirty="0" smtClean="0"/>
              <a:t>right of the host </a:t>
            </a:r>
            <a:r>
              <a:rPr lang="en-CA" dirty="0"/>
              <a:t>and the second guest across the </a:t>
            </a:r>
            <a:r>
              <a:rPr lang="en-CA" dirty="0" smtClean="0"/>
              <a:t>table from the host.</a:t>
            </a:r>
            <a:endParaRPr lang="en-CA" dirty="0"/>
          </a:p>
          <a:p>
            <a:endParaRPr lang="en-US" dirty="0" smtClean="0"/>
          </a:p>
          <a:p>
            <a:pPr defTabSz="465887">
              <a:defRPr/>
            </a:pPr>
            <a:r>
              <a:rPr lang="en-CA" i="1" dirty="0"/>
              <a:t>Formal Dining for Informal People: Page 5</a:t>
            </a:r>
            <a:endParaRPr lang="en-US" i="1" dirty="0" smtClean="0"/>
          </a:p>
          <a:p>
            <a:endParaRPr lang="en-US" dirty="0"/>
          </a:p>
        </p:txBody>
      </p:sp>
      <p:sp>
        <p:nvSpPr>
          <p:cNvPr id="5" name="Footer Placeholder 4"/>
          <p:cNvSpPr>
            <a:spLocks noGrp="1"/>
          </p:cNvSpPr>
          <p:nvPr>
            <p:ph type="ftr" sz="quarter" idx="11"/>
          </p:nvPr>
        </p:nvSpPr>
        <p:spPr/>
        <p:txBody>
          <a:bodyPr/>
          <a:lstStyle/>
          <a:p>
            <a:r>
              <a:rPr lang="en-US" smtClean="0"/>
              <a:t>Copyright2017 Personal Impact</a:t>
            </a:r>
            <a:endParaRPr lang="en-US"/>
          </a:p>
        </p:txBody>
      </p:sp>
      <p:sp>
        <p:nvSpPr>
          <p:cNvPr id="8" name="Header Placeholder 7"/>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5</a:t>
            </a:fld>
            <a:endParaRPr lang="en-US"/>
          </a:p>
        </p:txBody>
      </p:sp>
    </p:spTree>
    <p:extLst>
      <p:ext uri="{BB962C8B-B14F-4D97-AF65-F5344CB8AC3E}">
        <p14:creationId xmlns:p14="http://schemas.microsoft.com/office/powerpoint/2010/main" val="1738158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defTabSz="465887">
              <a:defRPr/>
            </a:pPr>
            <a:r>
              <a:rPr lang="en-CA" dirty="0"/>
              <a:t>While we are waiting for the main course to be serviced, I would like to show you a video that demonstrates European and American Dining Styles. </a:t>
            </a:r>
          </a:p>
          <a:p>
            <a:endParaRPr lang="en-CA" dirty="0" smtClean="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50</a:t>
            </a:fld>
            <a:endParaRPr lang="en-US"/>
          </a:p>
        </p:txBody>
      </p:sp>
    </p:spTree>
    <p:extLst>
      <p:ext uri="{BB962C8B-B14F-4D97-AF65-F5344CB8AC3E}">
        <p14:creationId xmlns:p14="http://schemas.microsoft.com/office/powerpoint/2010/main" val="8335473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b="1" dirty="0" smtClean="0"/>
              <a:t>Interactiv</a:t>
            </a:r>
            <a:r>
              <a:rPr lang="en-CA" b="1" baseline="0" dirty="0" smtClean="0"/>
              <a:t>e Activity: Main Course (meat course) is served. </a:t>
            </a:r>
          </a:p>
          <a:p>
            <a:pPr defTabSz="465887">
              <a:defRPr/>
            </a:pPr>
            <a:r>
              <a:rPr lang="en-CA" b="1" i="1" dirty="0"/>
              <a:t>Invite participants start eating the main course. Tell them that you will be come around to answer questions while they are eating.</a:t>
            </a:r>
            <a:endParaRPr lang="en-CA" dirty="0"/>
          </a:p>
          <a:p>
            <a:endParaRPr lang="en-CA" b="1"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51</a:t>
            </a:fld>
            <a:endParaRPr lang="en-US"/>
          </a:p>
        </p:txBody>
      </p:sp>
    </p:spTree>
    <p:extLst>
      <p:ext uri="{BB962C8B-B14F-4D97-AF65-F5344CB8AC3E}">
        <p14:creationId xmlns:p14="http://schemas.microsoft.com/office/powerpoint/2010/main" val="1426755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dirty="0"/>
              <a:t>Dessert can be eaten with a spoon, a </a:t>
            </a:r>
            <a:r>
              <a:rPr lang="en-CA" dirty="0" smtClean="0"/>
              <a:t>fork, </a:t>
            </a:r>
            <a:r>
              <a:rPr lang="en-CA" dirty="0"/>
              <a:t>or a fork and spoon. </a:t>
            </a:r>
          </a:p>
          <a:p>
            <a:r>
              <a:rPr lang="en-CA" dirty="0"/>
              <a:t> </a:t>
            </a:r>
          </a:p>
          <a:p>
            <a:r>
              <a:rPr lang="en-CA" dirty="0"/>
              <a:t>If there is just a fork at the place setting, that means that it is something solid, served on a plate such as cake or pie. It is cut with the side of the fork and eaten with the tines facing up.</a:t>
            </a:r>
          </a:p>
          <a:p>
            <a:endParaRPr lang="en-CA" dirty="0"/>
          </a:p>
          <a:p>
            <a:r>
              <a:rPr lang="en-CA" dirty="0"/>
              <a:t>If there is just a spoon, it means that the dessert is something that would be served in a bowl. The spoon is held like a pen in either your right or left hand. When you are taking a break or finished eating the spoon would rest on the </a:t>
            </a:r>
            <a:r>
              <a:rPr lang="en-CA" dirty="0" smtClean="0"/>
              <a:t>service plate </a:t>
            </a:r>
            <a:r>
              <a:rPr lang="en-CA" dirty="0"/>
              <a:t>if there is one. If not it would rest in the bowl.</a:t>
            </a:r>
          </a:p>
          <a:p>
            <a:r>
              <a:rPr lang="en-CA" dirty="0"/>
              <a:t> </a:t>
            </a:r>
          </a:p>
          <a:p>
            <a:r>
              <a:rPr lang="en-CA" dirty="0"/>
              <a:t>Sometimes there is a dessert fork and </a:t>
            </a:r>
            <a:r>
              <a:rPr lang="en-CA" dirty="0" smtClean="0"/>
              <a:t>dessert spoon</a:t>
            </a:r>
            <a:r>
              <a:rPr lang="en-CA" dirty="0"/>
              <a:t>.  If this is the case, it probably means that you are being served something that might be messy or something like pie or cake alamode where there will be some kind of topping or ice cream or a filling like pastries or creampuffs. In this situation if you were eating European </a:t>
            </a:r>
            <a:r>
              <a:rPr lang="en-CA" dirty="0" smtClean="0"/>
              <a:t>style, </a:t>
            </a:r>
            <a:r>
              <a:rPr lang="en-CA" dirty="0"/>
              <a:t>the dessert would be eating with the fork and spoon.</a:t>
            </a:r>
          </a:p>
          <a:p>
            <a:r>
              <a:rPr lang="en-CA" dirty="0"/>
              <a:t> </a:t>
            </a:r>
          </a:p>
          <a:p>
            <a:r>
              <a:rPr lang="en-CA" b="1" dirty="0" smtClean="0"/>
              <a:t>Instructor Demonstration: </a:t>
            </a:r>
            <a:r>
              <a:rPr lang="en-CA" b="1" dirty="0"/>
              <a:t>Holding and using the dessert fork and spoon</a:t>
            </a:r>
          </a:p>
          <a:p>
            <a:endParaRPr lang="en-CA" b="1" dirty="0"/>
          </a:p>
          <a:p>
            <a:r>
              <a:rPr lang="en-CA" dirty="0"/>
              <a:t>The fork </a:t>
            </a:r>
            <a:r>
              <a:rPr lang="en-CA" dirty="0" smtClean="0"/>
              <a:t>may be </a:t>
            </a:r>
            <a:r>
              <a:rPr lang="en-CA" dirty="0"/>
              <a:t>held with the tines up or down in the left hand and the </a:t>
            </a:r>
            <a:r>
              <a:rPr lang="en-CA" dirty="0" smtClean="0"/>
              <a:t>spoon </a:t>
            </a:r>
            <a:r>
              <a:rPr lang="en-CA" dirty="0"/>
              <a:t>is held in the right hand. The spoon is used to cut the food on the side of the spoon and fork is used to push the dessert onto the spoon. The dessert is eaten with the spoon.</a:t>
            </a:r>
          </a:p>
          <a:p>
            <a:r>
              <a:rPr lang="en-CA" dirty="0"/>
              <a:t> </a:t>
            </a:r>
          </a:p>
          <a:p>
            <a:r>
              <a:rPr lang="en-CA" dirty="0"/>
              <a:t>When you are finished eating, the fork and spoon are placed in finished position. </a:t>
            </a:r>
          </a:p>
          <a:p>
            <a:r>
              <a:rPr lang="en-CA" dirty="0"/>
              <a:t> </a:t>
            </a:r>
          </a:p>
          <a:p>
            <a:r>
              <a:rPr lang="en-CA" dirty="0"/>
              <a:t>Today coffee and tea are being served with your dessert. However in a very formal setting it may be brought out as a separate course after the dessert course is finished. </a:t>
            </a:r>
          </a:p>
          <a:p>
            <a:r>
              <a:rPr lang="en-CA" dirty="0"/>
              <a:t> </a:t>
            </a:r>
          </a:p>
          <a:p>
            <a:r>
              <a:rPr lang="en-CA" b="1" dirty="0"/>
              <a:t>Interactive </a:t>
            </a:r>
            <a:r>
              <a:rPr lang="en-CA" b="1" dirty="0" smtClean="0"/>
              <a:t>Activity: </a:t>
            </a:r>
            <a:r>
              <a:rPr lang="en-CA" b="1" dirty="0"/>
              <a:t>Invite participants to start the dessert course. Tell them that you will come around to answer questions while they are eating.</a:t>
            </a:r>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52</a:t>
            </a:fld>
            <a:endParaRPr lang="en-US"/>
          </a:p>
        </p:txBody>
      </p:sp>
    </p:spTree>
    <p:extLst>
      <p:ext uri="{BB962C8B-B14F-4D97-AF65-F5344CB8AC3E}">
        <p14:creationId xmlns:p14="http://schemas.microsoft.com/office/powerpoint/2010/main" val="30233657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dirty="0"/>
              <a:t>If you are ever in a formal dining situation or any dining situation if you remember a few simple rules, you will never have a problem:</a:t>
            </a:r>
          </a:p>
          <a:p>
            <a:r>
              <a:rPr lang="en-CA" dirty="0"/>
              <a:t> </a:t>
            </a:r>
          </a:p>
          <a:p>
            <a:pPr marL="174708" indent="-174708">
              <a:buFont typeface="Arial"/>
              <a:buChar char="•"/>
            </a:pPr>
            <a:r>
              <a:rPr lang="en-CA" dirty="0"/>
              <a:t>Work from the outside in on the utensils</a:t>
            </a:r>
          </a:p>
          <a:p>
            <a:pPr marL="174708" indent="-174708">
              <a:buFont typeface="Arial"/>
              <a:buChar char="•"/>
            </a:pPr>
            <a:r>
              <a:rPr lang="en-CA" dirty="0"/>
              <a:t>Work from the outside - in on your glasses. Your bread plate is always the one on your left. Your glasses are always on your right.</a:t>
            </a:r>
          </a:p>
          <a:p>
            <a:pPr marL="174708" indent="-174708">
              <a:buFont typeface="Arial"/>
              <a:buChar char="•"/>
            </a:pPr>
            <a:r>
              <a:rPr lang="en-CA" dirty="0"/>
              <a:t>Only begin eating when everyone is served.  The host picks up her or his cutlery first.</a:t>
            </a:r>
          </a:p>
          <a:p>
            <a:pPr marL="174708" indent="-174708">
              <a:buFont typeface="Arial"/>
              <a:buChar char="•"/>
            </a:pPr>
            <a:r>
              <a:rPr lang="en-CA" dirty="0"/>
              <a:t>Put your napkin on your lap </a:t>
            </a:r>
          </a:p>
          <a:p>
            <a:pPr marL="174708" indent="-174708">
              <a:buFont typeface="Arial"/>
              <a:buChar char="•"/>
            </a:pPr>
            <a:r>
              <a:rPr lang="en-CA" dirty="0"/>
              <a:t>…and enjoy.</a:t>
            </a:r>
          </a:p>
          <a:p>
            <a:endParaRPr lang="en-CA" dirty="0"/>
          </a:p>
          <a:p>
            <a:r>
              <a:rPr lang="en-CA" dirty="0"/>
              <a:t>This brings us to the end of this session but I would like to leave you with a quote by Emily Post:</a:t>
            </a:r>
          </a:p>
          <a:p>
            <a:endParaRPr lang="en-CA" dirty="0"/>
          </a:p>
          <a:p>
            <a:r>
              <a:rPr lang="en-CA" dirty="0"/>
              <a:t>“Manners are ultimately a combination of common sense and know how, that help us to treat each other with care and </a:t>
            </a:r>
            <a:r>
              <a:rPr lang="en-CA" dirty="0" smtClean="0"/>
              <a:t>consideration. Etiquette </a:t>
            </a:r>
            <a:r>
              <a:rPr lang="en-CA" dirty="0"/>
              <a:t>is the guiding code that enables us to use our manners and to practice our traditions. Neither should be rigid, formal or stuffy. They should be used as guidelines for eating with grace and consideration for others.” </a:t>
            </a:r>
          </a:p>
          <a:p>
            <a:r>
              <a:rPr lang="en-CA" dirty="0"/>
              <a:t> </a:t>
            </a:r>
          </a:p>
          <a:p>
            <a:r>
              <a:rPr lang="en-CA" dirty="0"/>
              <a:t>Thank you for your energy and contributions today. Dining etiquette does take practice. But once you master the skills you will feel more confident and appear more at ease in any dining situation.</a:t>
            </a:r>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53</a:t>
            </a:fld>
            <a:endParaRPr lang="en-US"/>
          </a:p>
        </p:txBody>
      </p:sp>
    </p:spTree>
    <p:extLst>
      <p:ext uri="{BB962C8B-B14F-4D97-AF65-F5344CB8AC3E}">
        <p14:creationId xmlns:p14="http://schemas.microsoft.com/office/powerpoint/2010/main" val="20526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pPr marL="0" marR="0" indent="0" algn="l" defTabSz="454091"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now, let’s talk about how to be a gracious host. The hosts and guests each have very distinct roles. As the host, it’s your role to take the lead and create a comfortable atmosphere for your guests. It is your responsibility to attend to your guests’ needs, and it should be clear to the servers that you are the host</a:t>
            </a:r>
            <a:r>
              <a:rPr lang="en-CA" sz="1100" dirty="0" smtClean="0"/>
              <a:t>.</a:t>
            </a:r>
            <a:endParaRPr lang="en-CA" sz="1100" dirty="0"/>
          </a:p>
          <a:p>
            <a:r>
              <a:rPr lang="en-CA" sz="1100" dirty="0"/>
              <a:t> </a:t>
            </a:r>
          </a:p>
          <a:p>
            <a:r>
              <a:rPr lang="en-CA" sz="1100" i="1" dirty="0"/>
              <a:t>One question I get asked a lot, is when dining at a restaurant how do you determine where to take your guest?</a:t>
            </a:r>
          </a:p>
          <a:p>
            <a:endParaRPr lang="en-CA" sz="1100" dirty="0" smtClean="0"/>
          </a:p>
          <a:p>
            <a:r>
              <a:rPr lang="en-CA" sz="1100" dirty="0"/>
              <a:t>Before making a reservation find out if your guest has any preferences. He or she may really dislike a particular type of food, have allergies or not be able to eat a particular food because of cultural or religious reasons.</a:t>
            </a:r>
          </a:p>
          <a:p>
            <a:r>
              <a:rPr lang="en-CA" sz="1100" dirty="0"/>
              <a:t> </a:t>
            </a:r>
          </a:p>
          <a:p>
            <a:r>
              <a:rPr lang="en-CA" sz="1100" dirty="0"/>
              <a:t>If meeting your guest at the restaurant, select a restaurant close to your guest's home or office. It’s always a good idea to go to a restaurant that you are familiar with. Get to know a few good restaurants in the city. That way you will get to know the staff and what the setting and menu items are like. </a:t>
            </a:r>
          </a:p>
          <a:p>
            <a:r>
              <a:rPr lang="en-CA" sz="1100" dirty="0"/>
              <a:t> </a:t>
            </a:r>
          </a:p>
          <a:p>
            <a:r>
              <a:rPr lang="en-CA" sz="1100" dirty="0"/>
              <a:t>The morning of the meeting call your guest to confirm. If you’re meeting your guest at the restaurant, </a:t>
            </a:r>
            <a:r>
              <a:rPr lang="en-CA" sz="1100" dirty="0" smtClean="0"/>
              <a:t>try to arrive about 10 </a:t>
            </a:r>
            <a:r>
              <a:rPr lang="en-CA" sz="1100" dirty="0"/>
              <a:t>minutes before the arranged time.  You can wait for your guest either in the lobby or at the table. However, if you wait at the table don’t touch anything. That includes </a:t>
            </a:r>
            <a:r>
              <a:rPr lang="en-CA" sz="1100" dirty="0" smtClean="0"/>
              <a:t>your water </a:t>
            </a:r>
            <a:r>
              <a:rPr lang="en-CA" sz="1100" dirty="0"/>
              <a:t>and </a:t>
            </a:r>
            <a:r>
              <a:rPr lang="en-CA" sz="1100" dirty="0" smtClean="0"/>
              <a:t>napkin. And </a:t>
            </a:r>
            <a:r>
              <a:rPr lang="en-CA" sz="1100" dirty="0"/>
              <a:t>wait for your </a:t>
            </a:r>
            <a:r>
              <a:rPr lang="en-CA" sz="1100" dirty="0" smtClean="0"/>
              <a:t>guest to arrive </a:t>
            </a:r>
            <a:r>
              <a:rPr lang="en-CA" sz="1100" dirty="0"/>
              <a:t>before or ordering a drink. When your guest arrives, </a:t>
            </a:r>
            <a:r>
              <a:rPr lang="en-CA" sz="1100" dirty="0" smtClean="0"/>
              <a:t>stand as </a:t>
            </a:r>
            <a:r>
              <a:rPr lang="en-CA" sz="1100" dirty="0"/>
              <a:t>your guest is shown to the table</a:t>
            </a:r>
            <a:r>
              <a:rPr lang="en-CA" sz="1100" dirty="0" smtClean="0"/>
              <a:t>, </a:t>
            </a:r>
            <a:r>
              <a:rPr lang="en-CA" sz="1100" dirty="0"/>
              <a:t>shake hands, then gesture where you would like your </a:t>
            </a:r>
            <a:r>
              <a:rPr lang="en-CA" sz="1100" dirty="0" smtClean="0"/>
              <a:t>guest </a:t>
            </a:r>
            <a:r>
              <a:rPr lang="en-CA" sz="1100" dirty="0"/>
              <a:t>to sit. </a:t>
            </a:r>
          </a:p>
          <a:p>
            <a:endParaRPr lang="en-CA" sz="1100" dirty="0"/>
          </a:p>
          <a:p>
            <a:pPr lvl="0"/>
            <a:r>
              <a:rPr lang="en-CA" sz="1100" dirty="0"/>
              <a:t>If you arrive at the restaurant with your guest, precede your guest to the table. And gesture where you would like your guests to sit.</a:t>
            </a:r>
          </a:p>
          <a:p>
            <a:pPr lvl="0"/>
            <a:endParaRPr lang="en-CA" sz="1100" dirty="0"/>
          </a:p>
          <a:p>
            <a:pPr defTabSz="465887">
              <a:defRPr/>
            </a:pPr>
            <a:r>
              <a:rPr lang="en-CA" sz="1100" i="1" dirty="0"/>
              <a:t>Formal Dining for Informal People: Page 3-4</a:t>
            </a:r>
            <a:endParaRPr lang="en-US" sz="1100" i="1" dirty="0"/>
          </a:p>
          <a:p>
            <a:pPr lvl="0"/>
            <a:endParaRPr lang="en-CA" sz="1100" i="1" dirty="0"/>
          </a:p>
          <a:p>
            <a:pPr lvl="0"/>
            <a:endParaRPr lang="en-CA" sz="1100"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8" name="Header Placeholder 7"/>
          <p:cNvSpPr>
            <a:spLocks noGrp="1"/>
          </p:cNvSpPr>
          <p:nvPr>
            <p:ph type="hdr" sz="quarter" idx="13"/>
          </p:nvPr>
        </p:nvSpPr>
        <p:spPr/>
        <p:txBody>
          <a:bodyPr/>
          <a:lstStyle/>
          <a:p>
            <a:r>
              <a:rPr lang="en-US" smtClean="0"/>
              <a:t>Dining Etiquette Training Kit</a:t>
            </a:r>
            <a:endParaRPr lang="en-US" dirty="0"/>
          </a:p>
        </p:txBody>
      </p:sp>
      <p:sp>
        <p:nvSpPr>
          <p:cNvPr id="4" name="Slide Number Placeholder 3"/>
          <p:cNvSpPr>
            <a:spLocks noGrp="1"/>
          </p:cNvSpPr>
          <p:nvPr>
            <p:ph type="sldNum" sz="quarter" idx="14"/>
          </p:nvPr>
        </p:nvSpPr>
        <p:spPr/>
        <p:txBody>
          <a:bodyPr/>
          <a:lstStyle/>
          <a:p>
            <a:fld id="{FD576607-6627-5D4F-AF0B-4F33B3EAECC6}" type="slidenum">
              <a:rPr lang="en-US" smtClean="0"/>
              <a:t>6</a:t>
            </a:fld>
            <a:endParaRPr lang="en-US"/>
          </a:p>
        </p:txBody>
      </p:sp>
    </p:spTree>
    <p:extLst>
      <p:ext uri="{BB962C8B-B14F-4D97-AF65-F5344CB8AC3E}">
        <p14:creationId xmlns:p14="http://schemas.microsoft.com/office/powerpoint/2010/main" val="3861727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US" dirty="0"/>
              <a:t>As the guest, understanding the rules of dining is the first step to a relaxing and having an enjoyable dining experience. Make sure you arrive on time, and dressed according to the occasion.</a:t>
            </a:r>
            <a:r>
              <a:rPr lang="en-US" i="1" dirty="0"/>
              <a:t> </a:t>
            </a:r>
            <a:endParaRPr lang="en-CA" dirty="0"/>
          </a:p>
          <a:p>
            <a:r>
              <a:rPr lang="en-US" dirty="0"/>
              <a:t> </a:t>
            </a:r>
            <a:endParaRPr lang="en-CA" dirty="0"/>
          </a:p>
          <a:p>
            <a:r>
              <a:rPr lang="en-CA" i="1" dirty="0"/>
              <a:t>If you are the guest </a:t>
            </a:r>
            <a:r>
              <a:rPr lang="en-CA" i="1" dirty="0" smtClean="0"/>
              <a:t>and </a:t>
            </a:r>
            <a:r>
              <a:rPr lang="en-CA" i="1" dirty="0"/>
              <a:t>you arrive at a restaurant first what do you think you should do?  </a:t>
            </a:r>
            <a:endParaRPr lang="en-CA" dirty="0"/>
          </a:p>
          <a:p>
            <a:r>
              <a:rPr lang="en-CA" dirty="0"/>
              <a:t> </a:t>
            </a:r>
          </a:p>
          <a:p>
            <a:r>
              <a:rPr lang="en-CA" dirty="0"/>
              <a:t>Go to the table, but touch nothing. Wait for your host. Stand when the host arrives. The host will initiate the greeting and then gesture for you to sit. Then follow the lead of your host. The host should always lead the way. </a:t>
            </a:r>
          </a:p>
          <a:p>
            <a:endParaRPr lang="en-CA" dirty="0"/>
          </a:p>
          <a:p>
            <a:r>
              <a:rPr lang="en-CA" dirty="0"/>
              <a:t>After the meal thank the host. I would also recommend sending a thank you note or card to show your appreciation. </a:t>
            </a:r>
          </a:p>
          <a:p>
            <a:r>
              <a:rPr lang="en-CA" dirty="0"/>
              <a:t> </a:t>
            </a:r>
          </a:p>
          <a:p>
            <a:pPr marL="174708" indent="-174708">
              <a:buFont typeface="Arial"/>
              <a:buChar char="•"/>
            </a:pPr>
            <a:r>
              <a:rPr lang="en-CA" i="1" dirty="0"/>
              <a:t>As a guest although you should never indicate likes and dislikes unless you are asked, you should politely let your host know if you have food allergies.</a:t>
            </a:r>
          </a:p>
          <a:p>
            <a:pPr marL="174708" indent="-174708">
              <a:buFont typeface="Arial"/>
              <a:buChar char="•"/>
            </a:pPr>
            <a:endParaRPr lang="en-CA" dirty="0"/>
          </a:p>
          <a:p>
            <a:pPr marL="174708" indent="-174708">
              <a:buFont typeface="Arial"/>
              <a:buChar char="•"/>
            </a:pPr>
            <a:r>
              <a:rPr lang="en-CA" i="1" dirty="0"/>
              <a:t>If you must be late, call to let your host know, and insist that the meal be served on time. When you arrive, accept the current course being served.</a:t>
            </a:r>
            <a:endParaRPr lang="en-CA" dirty="0"/>
          </a:p>
          <a:p>
            <a:r>
              <a:rPr lang="en-US" dirty="0"/>
              <a:t> </a:t>
            </a:r>
            <a:endParaRPr lang="en-CA" dirty="0"/>
          </a:p>
          <a:p>
            <a:pPr defTabSz="465887">
              <a:defRPr/>
            </a:pPr>
            <a:r>
              <a:rPr lang="en-CA" i="1" dirty="0"/>
              <a:t>Formal Dining for Informal People: Page 6</a:t>
            </a:r>
            <a:endParaRPr lang="en-US" i="1" dirty="0" smtClean="0"/>
          </a:p>
          <a:p>
            <a:endParaRPr lang="en-US"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8" name="Header Placeholder 7"/>
          <p:cNvSpPr>
            <a:spLocks noGrp="1"/>
          </p:cNvSpPr>
          <p:nvPr>
            <p:ph type="hdr" sz="quarter" idx="13"/>
          </p:nvPr>
        </p:nvSpPr>
        <p:spPr/>
        <p:txBody>
          <a:bodyPr/>
          <a:lstStyle/>
          <a:p>
            <a:r>
              <a:rPr lang="en-US" smtClean="0"/>
              <a:t>Dining Etiquette Training Kit</a:t>
            </a:r>
            <a:endParaRPr lang="en-US" dirty="0"/>
          </a:p>
        </p:txBody>
      </p:sp>
      <p:sp>
        <p:nvSpPr>
          <p:cNvPr id="4" name="Slide Number Placeholder 3"/>
          <p:cNvSpPr>
            <a:spLocks noGrp="1"/>
          </p:cNvSpPr>
          <p:nvPr>
            <p:ph type="sldNum" sz="quarter" idx="14"/>
          </p:nvPr>
        </p:nvSpPr>
        <p:spPr/>
        <p:txBody>
          <a:bodyPr/>
          <a:lstStyle/>
          <a:p>
            <a:fld id="{FD576607-6627-5D4F-AF0B-4F33B3EAECC6}" type="slidenum">
              <a:rPr lang="en-US" smtClean="0"/>
              <a:t>7</a:t>
            </a:fld>
            <a:endParaRPr lang="en-US"/>
          </a:p>
        </p:txBody>
      </p:sp>
    </p:spTree>
    <p:extLst>
      <p:ext uri="{BB962C8B-B14F-4D97-AF65-F5344CB8AC3E}">
        <p14:creationId xmlns:p14="http://schemas.microsoft.com/office/powerpoint/2010/main" val="638176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dirty="0"/>
              <a:t>OK now we are going to move onto the finer points of dining. </a:t>
            </a:r>
          </a:p>
          <a:p>
            <a:endParaRPr lang="en-CA" dirty="0"/>
          </a:p>
          <a:p>
            <a:r>
              <a:rPr lang="en-US" b="1" dirty="0"/>
              <a:t>Interactive </a:t>
            </a:r>
            <a:r>
              <a:rPr lang="en-US" b="1" dirty="0" smtClean="0"/>
              <a:t>Activity: </a:t>
            </a:r>
            <a:r>
              <a:rPr lang="en-US" b="1" dirty="0"/>
              <a:t>Test Your Place Setting Skills </a:t>
            </a:r>
          </a:p>
          <a:p>
            <a:endParaRPr lang="en-US" b="1" dirty="0"/>
          </a:p>
          <a:p>
            <a:r>
              <a:rPr lang="en-US" b="1" i="1" dirty="0" smtClean="0"/>
              <a:t>[Instructors</a:t>
            </a:r>
            <a:r>
              <a:rPr lang="en-US" b="1" i="1" baseline="0" dirty="0" smtClean="0"/>
              <a:t> Note: </a:t>
            </a:r>
            <a:r>
              <a:rPr lang="en-US" b="1" i="1" dirty="0" smtClean="0"/>
              <a:t>Exchange </a:t>
            </a:r>
            <a:r>
              <a:rPr lang="en-US" b="1" i="1" dirty="0"/>
              <a:t>the </a:t>
            </a:r>
            <a:r>
              <a:rPr lang="en-US" b="1" i="1" dirty="0" smtClean="0"/>
              <a:t>displayed menu </a:t>
            </a:r>
            <a:r>
              <a:rPr lang="en-US" b="1" i="1" dirty="0"/>
              <a:t>for the menu that will be served</a:t>
            </a:r>
            <a:r>
              <a:rPr lang="en-US" b="1" i="1" dirty="0" smtClean="0"/>
              <a:t>.] </a:t>
            </a:r>
            <a:r>
              <a:rPr lang="en-US" b="1" dirty="0"/>
              <a:t>Tell participants that this is the menu that they will be served. Go through it with them for e.g. “We will be starting with a _____________ soup, then main course which will include __________________, then we will have ____________ for dessert. _________Wine will be served with the _______________. Tea or coffee will be served with dessert. As you can see your place settings are not set. All of the dishes and utensils that you will need for your place setting are stacked at the side of the table. Today you will be setting your own place setting based on how to think it should be set based on this menu. Each of you will need </a:t>
            </a:r>
            <a:r>
              <a:rPr lang="en-US" b="1" u="sng" dirty="0"/>
              <a:t>1 plate, # of forks,.. etc</a:t>
            </a:r>
            <a:r>
              <a:rPr lang="en-US" b="1" dirty="0"/>
              <a:t>.”</a:t>
            </a:r>
            <a:endParaRPr lang="en-CA" b="1" dirty="0"/>
          </a:p>
          <a:p>
            <a:r>
              <a:rPr lang="en-CA" b="1" dirty="0"/>
              <a:t> </a:t>
            </a:r>
          </a:p>
          <a:p>
            <a:r>
              <a:rPr lang="en-CA" b="1" dirty="0"/>
              <a:t>Give participants 5 – 10 minutes maximum (as time allows) to set their own place setting. After about 5 minutes put PPT slide on screen that shows the </a:t>
            </a:r>
            <a:r>
              <a:rPr lang="en-CA" b="1" u="sng" dirty="0"/>
              <a:t>appropriate place setting</a:t>
            </a:r>
            <a:r>
              <a:rPr lang="en-CA" b="1" dirty="0"/>
              <a:t> based on </a:t>
            </a:r>
            <a:r>
              <a:rPr lang="en-CA" b="1" dirty="0" smtClean="0"/>
              <a:t>the menu being served. </a:t>
            </a:r>
            <a:endParaRPr lang="en-CA" b="1" dirty="0"/>
          </a:p>
          <a:p>
            <a:r>
              <a:rPr lang="en-CA" dirty="0"/>
              <a:t> </a:t>
            </a:r>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8</a:t>
            </a:fld>
            <a:endParaRPr lang="en-US"/>
          </a:p>
        </p:txBody>
      </p:sp>
    </p:spTree>
    <p:extLst>
      <p:ext uri="{BB962C8B-B14F-4D97-AF65-F5344CB8AC3E}">
        <p14:creationId xmlns:p14="http://schemas.microsoft.com/office/powerpoint/2010/main" val="382915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96913"/>
            <a:ext cx="4765675" cy="3486150"/>
          </a:xfrm>
        </p:spPr>
      </p:sp>
      <p:sp>
        <p:nvSpPr>
          <p:cNvPr id="3" name="Notes Placeholder 2"/>
          <p:cNvSpPr>
            <a:spLocks noGrp="1"/>
          </p:cNvSpPr>
          <p:nvPr>
            <p:ph type="body" idx="1"/>
          </p:nvPr>
        </p:nvSpPr>
        <p:spPr/>
        <p:txBody>
          <a:bodyPr/>
          <a:lstStyle/>
          <a:p>
            <a:r>
              <a:rPr lang="en-CA" dirty="0"/>
              <a:t>Here is an example of what your place setting should look like. Cutlery is arranged in order of use, from outside in. </a:t>
            </a:r>
          </a:p>
          <a:p>
            <a:endParaRPr lang="en-CA" i="1" dirty="0"/>
          </a:p>
          <a:p>
            <a:r>
              <a:rPr lang="en-CA" sz="1200" b="1" dirty="0"/>
              <a:t>Interactive </a:t>
            </a:r>
            <a:r>
              <a:rPr lang="en-CA" sz="1200" b="1" dirty="0" smtClean="0"/>
              <a:t>Activity: </a:t>
            </a:r>
            <a:r>
              <a:rPr lang="en-CA" sz="1200" b="1" dirty="0"/>
              <a:t>Knives &amp; Soupspoon Placement</a:t>
            </a:r>
          </a:p>
          <a:p>
            <a:endParaRPr lang="en-CA" sz="1200" b="1" dirty="0"/>
          </a:p>
          <a:p>
            <a:r>
              <a:rPr lang="en-CA" sz="1200" b="1" dirty="0"/>
              <a:t>Ask participants: How many letters are in the word knife? (5). How many letters are in the word spoon? (5). How many letters are in the word right? (5). So there are 5 letters in the word knife, 5 letters in the word spoon and 5 letters in the word right. </a:t>
            </a:r>
          </a:p>
          <a:p>
            <a:endParaRPr lang="en-CA" sz="1200" b="1" dirty="0"/>
          </a:p>
          <a:p>
            <a:r>
              <a:rPr lang="en-CA" sz="1200" dirty="0"/>
              <a:t>So, now you have an easy way to remember that knives and soup spoons are placed to the right of the place setting. Kn</a:t>
            </a:r>
            <a:r>
              <a:rPr lang="en-CA" dirty="0"/>
              <a:t>ives are placed to the right of the place setting, sharp edge facing towards the left. Soup spoons are placed to the right of the knives, bowls up. </a:t>
            </a:r>
            <a:endParaRPr lang="en-CA" dirty="0" smtClean="0"/>
          </a:p>
          <a:p>
            <a:r>
              <a:rPr lang="en-CA" dirty="0"/>
              <a:t> </a:t>
            </a:r>
          </a:p>
          <a:p>
            <a:r>
              <a:rPr lang="en-CA" sz="1200" b="1" dirty="0" smtClean="0"/>
              <a:t>Interactive Activity</a:t>
            </a:r>
            <a:r>
              <a:rPr lang="en-CA" b="1" dirty="0" smtClean="0"/>
              <a:t>: </a:t>
            </a:r>
            <a:r>
              <a:rPr lang="en-CA" b="1" dirty="0"/>
              <a:t>Fork Placement</a:t>
            </a:r>
          </a:p>
          <a:p>
            <a:endParaRPr lang="en-CA" b="1" dirty="0"/>
          </a:p>
          <a:p>
            <a:r>
              <a:rPr lang="en-CA" b="1" dirty="0"/>
              <a:t>So let’s do another little quiz. How many letters are in the word fork? (4) How many letters in the word left? (4) There are 4 letters in the word fork and 4 letters in the word left. </a:t>
            </a:r>
          </a:p>
          <a:p>
            <a:endParaRPr lang="en-CA" b="1" dirty="0"/>
          </a:p>
          <a:p>
            <a:r>
              <a:rPr lang="en-CA" dirty="0"/>
              <a:t>So now you have an easy way to remember that the forks are generally placed to the left of the </a:t>
            </a:r>
            <a:r>
              <a:rPr lang="en-CA" dirty="0" smtClean="0"/>
              <a:t>place setting, </a:t>
            </a:r>
            <a:r>
              <a:rPr lang="en-CA" dirty="0"/>
              <a:t>with the tines up. In this example the only exception is the dessert fork at the top of the place setting, which I will explain in a moment. </a:t>
            </a:r>
          </a:p>
          <a:p>
            <a:r>
              <a:rPr lang="en-CA" b="1" dirty="0"/>
              <a:t> </a:t>
            </a:r>
          </a:p>
          <a:p>
            <a:r>
              <a:rPr lang="en-CA" sz="1200" b="1" dirty="0" smtClean="0"/>
              <a:t>Interactive Activity</a:t>
            </a:r>
            <a:r>
              <a:rPr lang="en-CA" b="1" dirty="0" smtClean="0"/>
              <a:t>: </a:t>
            </a:r>
            <a:r>
              <a:rPr lang="en-CA" b="1" dirty="0"/>
              <a:t>Bread Plate and Drink Placement</a:t>
            </a:r>
          </a:p>
          <a:p>
            <a:endParaRPr lang="en-CA" b="1" dirty="0"/>
          </a:p>
          <a:p>
            <a:r>
              <a:rPr lang="en-CA" b="1" dirty="0"/>
              <a:t>Here is another exercise. I would like you to use your imagination. Hold your hands up and make a circle. Now hold your last three fingers on each hand straight up. Now when you look at your left hand doesn’t it look a bit like a ‘B’ like bread? And doesn’t you right hand look a bit like a ‘D’ like drink? </a:t>
            </a:r>
          </a:p>
          <a:p>
            <a:endParaRPr lang="en-CA" b="1" dirty="0"/>
          </a:p>
          <a:p>
            <a:r>
              <a:rPr lang="en-CA" dirty="0"/>
              <a:t>So now you have an easy way to remember that your bread plate is always the one on your left and your drinks are to your right. </a:t>
            </a:r>
          </a:p>
          <a:p>
            <a:r>
              <a:rPr lang="en-CA" dirty="0"/>
              <a:t> </a:t>
            </a:r>
          </a:p>
          <a:p>
            <a:r>
              <a:rPr lang="en-CA" dirty="0"/>
              <a:t>The water goblet is placed at the tip of the knife, with the others to the right of it. Glasses are arranged in order of use and generally size. </a:t>
            </a:r>
          </a:p>
          <a:p>
            <a:r>
              <a:rPr lang="en-CA" dirty="0"/>
              <a:t> </a:t>
            </a:r>
          </a:p>
          <a:p>
            <a:r>
              <a:rPr lang="en-CA" dirty="0"/>
              <a:t>The bread plate is placed to the left of the tip of the fork and it may have a butter knife lying across it. If a butter knife is on the plate, it may be placed across the bread plate, </a:t>
            </a:r>
            <a:r>
              <a:rPr lang="en-CA" dirty="0" smtClean="0"/>
              <a:t>horizontally </a:t>
            </a:r>
            <a:r>
              <a:rPr lang="en-CA" dirty="0"/>
              <a:t>or at a diagonal from upper left to lower right, with the sharp edge toward the table edge.</a:t>
            </a:r>
          </a:p>
          <a:p>
            <a:r>
              <a:rPr lang="en-CA" dirty="0"/>
              <a:t> </a:t>
            </a:r>
          </a:p>
          <a:p>
            <a:r>
              <a:rPr lang="en-CA" dirty="0"/>
              <a:t>In this place setting the fork and spoon at the top of the place setting are the dessert fork and spoon. The spoon is </a:t>
            </a:r>
            <a:r>
              <a:rPr lang="en-CA" dirty="0" smtClean="0"/>
              <a:t>placed above </a:t>
            </a:r>
            <a:r>
              <a:rPr lang="en-CA" dirty="0"/>
              <a:t>the fork with the handle towards the right; the fork is below, with the handle towards the left. This indicates that a dessert will be served - which if eating European style will require a fork and spoon. Often only utensils that are required are placed on the table for example a pudding dessert would have a spoon placed on the table and no fork. I will explain more about that later in this program. </a:t>
            </a:r>
          </a:p>
          <a:p>
            <a:endParaRPr lang="en-CA" dirty="0"/>
          </a:p>
          <a:p>
            <a:r>
              <a:rPr lang="en-CA" dirty="0"/>
              <a:t>Coffee cup often forms part of the place setting and if space allows it would be placed the right of the setting. Coffee spoons or teaspoons are placed on the saucer with the cup.</a:t>
            </a:r>
          </a:p>
          <a:p>
            <a:endParaRPr lang="en-CA" dirty="0"/>
          </a:p>
          <a:p>
            <a:pPr defTabSz="465887">
              <a:defRPr/>
            </a:pPr>
            <a:r>
              <a:rPr lang="en-CA" i="1" dirty="0"/>
              <a:t>Formal Dining for Informal People: Page 9</a:t>
            </a:r>
            <a:endParaRPr lang="en-US" i="1" dirty="0" smtClean="0"/>
          </a:p>
          <a:p>
            <a:endParaRPr lang="en-CA" dirty="0"/>
          </a:p>
          <a:p>
            <a:endParaRPr lang="en-CA" dirty="0"/>
          </a:p>
        </p:txBody>
      </p:sp>
      <p:sp>
        <p:nvSpPr>
          <p:cNvPr id="5" name="Footer Placeholder 4"/>
          <p:cNvSpPr>
            <a:spLocks noGrp="1"/>
          </p:cNvSpPr>
          <p:nvPr>
            <p:ph type="ftr" sz="quarter" idx="11"/>
          </p:nvPr>
        </p:nvSpPr>
        <p:spPr/>
        <p:txBody>
          <a:bodyPr/>
          <a:lstStyle/>
          <a:p>
            <a:r>
              <a:rPr lang="en-CA" smtClean="0"/>
              <a:t>Copyright2017 Personal Impact</a:t>
            </a:r>
            <a:endParaRPr lang="en-US" dirty="0"/>
          </a:p>
        </p:txBody>
      </p:sp>
      <p:sp>
        <p:nvSpPr>
          <p:cNvPr id="7" name="Header Placeholder 6"/>
          <p:cNvSpPr>
            <a:spLocks noGrp="1"/>
          </p:cNvSpPr>
          <p:nvPr>
            <p:ph type="hdr" sz="quarter" idx="12"/>
          </p:nvPr>
        </p:nvSpPr>
        <p:spPr/>
        <p:txBody>
          <a:bodyPr/>
          <a:lstStyle/>
          <a:p>
            <a:r>
              <a:rPr lang="en-US" smtClean="0"/>
              <a:t>Dining Etiquette Training Kit</a:t>
            </a:r>
            <a:endParaRPr lang="en-US" dirty="0"/>
          </a:p>
        </p:txBody>
      </p:sp>
      <p:sp>
        <p:nvSpPr>
          <p:cNvPr id="6" name="Slide Number Placeholder 5"/>
          <p:cNvSpPr>
            <a:spLocks noGrp="1"/>
          </p:cNvSpPr>
          <p:nvPr>
            <p:ph type="sldNum" sz="quarter" idx="13"/>
          </p:nvPr>
        </p:nvSpPr>
        <p:spPr/>
        <p:txBody>
          <a:bodyPr/>
          <a:lstStyle/>
          <a:p>
            <a:fld id="{FD576607-6627-5D4F-AF0B-4F33B3EAECC6}" type="slidenum">
              <a:rPr lang="en-US" smtClean="0"/>
              <a:t>9</a:t>
            </a:fld>
            <a:endParaRPr lang="en-US"/>
          </a:p>
        </p:txBody>
      </p:sp>
    </p:spTree>
    <p:extLst>
      <p:ext uri="{BB962C8B-B14F-4D97-AF65-F5344CB8AC3E}">
        <p14:creationId xmlns:p14="http://schemas.microsoft.com/office/powerpoint/2010/main" val="73375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39242"/>
            <a:ext cx="9326563" cy="88224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10" name="Rectangle 9"/>
          <p:cNvSpPr/>
          <p:nvPr/>
        </p:nvSpPr>
        <p:spPr>
          <a:xfrm>
            <a:off x="-9327" y="6021100"/>
            <a:ext cx="2294335" cy="70943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11" name="Rectangle 10"/>
          <p:cNvSpPr/>
          <p:nvPr/>
        </p:nvSpPr>
        <p:spPr>
          <a:xfrm>
            <a:off x="2406254" y="6012005"/>
            <a:ext cx="6920309" cy="70943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8" name="Title 7"/>
          <p:cNvSpPr>
            <a:spLocks noGrp="1"/>
          </p:cNvSpPr>
          <p:nvPr>
            <p:ph type="ctrTitle"/>
          </p:nvPr>
        </p:nvSpPr>
        <p:spPr>
          <a:xfrm>
            <a:off x="2409362" y="4017099"/>
            <a:ext cx="6606316" cy="1819063"/>
          </a:xfrm>
        </p:spPr>
        <p:txBody>
          <a:bodyPr anchor="b"/>
          <a:lstStyle>
            <a:lvl1pPr>
              <a:defRPr cap="all" baseline="0"/>
            </a:lvl1pPr>
          </a:lstStyle>
          <a:p>
            <a:r>
              <a:rPr kumimoji="0" lang="en-CA" smtClean="0"/>
              <a:t>Click to edit Master title style</a:t>
            </a:r>
            <a:endParaRPr kumimoji="0" lang="en-US"/>
          </a:p>
        </p:txBody>
      </p:sp>
      <p:sp>
        <p:nvSpPr>
          <p:cNvPr id="9" name="Subtitle 8"/>
          <p:cNvSpPr>
            <a:spLocks noGrp="1"/>
          </p:cNvSpPr>
          <p:nvPr>
            <p:ph type="subTitle" idx="1"/>
          </p:nvPr>
        </p:nvSpPr>
        <p:spPr>
          <a:xfrm>
            <a:off x="2409363" y="6017826"/>
            <a:ext cx="6839479" cy="682149"/>
          </a:xfrm>
        </p:spPr>
        <p:txBody>
          <a:bodyPr anchor="ctr">
            <a:normAutofit/>
          </a:bodyPr>
          <a:lstStyle>
            <a:lvl1pPr marL="0" indent="0" algn="l">
              <a:buNone/>
              <a:defRPr sz="2600">
                <a:solidFill>
                  <a:srgbClr val="FFFFFF"/>
                </a:solidFill>
              </a:defRPr>
            </a:lvl1pPr>
            <a:lvl2pPr marL="454091" indent="0" algn="ctr">
              <a:buNone/>
            </a:lvl2pPr>
            <a:lvl3pPr marL="908182" indent="0" algn="ctr">
              <a:buNone/>
            </a:lvl3pPr>
            <a:lvl4pPr marL="1362273" indent="0" algn="ctr">
              <a:buNone/>
            </a:lvl4pPr>
            <a:lvl5pPr marL="1816364" indent="0" algn="ctr">
              <a:buNone/>
            </a:lvl5pPr>
            <a:lvl6pPr marL="2270455" indent="0" algn="ctr">
              <a:buNone/>
            </a:lvl6pPr>
            <a:lvl7pPr marL="2724546" indent="0" algn="ctr">
              <a:buNone/>
            </a:lvl7pPr>
            <a:lvl8pPr marL="3178637" indent="0" algn="ctr">
              <a:buNone/>
            </a:lvl8pPr>
            <a:lvl9pPr marL="3632728" indent="0" algn="ctr">
              <a:buNone/>
            </a:lvl9pPr>
          </a:lstStyle>
          <a:p>
            <a:r>
              <a:rPr kumimoji="0" lang="en-CA" smtClean="0"/>
              <a:t>Click to edit Master subtitle style</a:t>
            </a:r>
            <a:endParaRPr kumimoji="0" lang="en-US"/>
          </a:p>
        </p:txBody>
      </p:sp>
      <p:sp>
        <p:nvSpPr>
          <p:cNvPr id="28" name="Date Placeholder 27"/>
          <p:cNvSpPr>
            <a:spLocks noGrp="1"/>
          </p:cNvSpPr>
          <p:nvPr>
            <p:ph type="dt" sz="half" idx="10"/>
          </p:nvPr>
        </p:nvSpPr>
        <p:spPr>
          <a:xfrm>
            <a:off x="77722" y="6036389"/>
            <a:ext cx="2098476" cy="682149"/>
          </a:xfrm>
        </p:spPr>
        <p:txBody>
          <a:bodyPr>
            <a:noAutofit/>
          </a:bodyPr>
          <a:lstStyle>
            <a:lvl1pPr algn="ctr">
              <a:defRPr sz="2000">
                <a:solidFill>
                  <a:srgbClr val="FFFFFF"/>
                </a:solidFill>
              </a:defRPr>
            </a:lvl1pPr>
          </a:lstStyle>
          <a:p>
            <a:pPr algn="ctr" eaLnBrk="1" latinLnBrk="0" hangingPunct="1"/>
            <a:fld id="{E157D9F6-FBF0-9946-A360-D5E3DC229795}" type="datetime1">
              <a:rPr lang="en-CA" smtClean="0"/>
              <a:t>17-04-28</a:t>
            </a:fld>
            <a:endParaRPr lang="en-US" sz="2000" dirty="0">
              <a:solidFill>
                <a:srgbClr val="FFFFFF"/>
              </a:solidFill>
            </a:endParaRPr>
          </a:p>
        </p:txBody>
      </p:sp>
      <p:sp>
        <p:nvSpPr>
          <p:cNvPr id="17" name="Footer Placeholder 16"/>
          <p:cNvSpPr>
            <a:spLocks noGrp="1"/>
          </p:cNvSpPr>
          <p:nvPr>
            <p:ph type="ftr" sz="quarter" idx="11"/>
          </p:nvPr>
        </p:nvSpPr>
        <p:spPr>
          <a:xfrm>
            <a:off x="2127029" y="235280"/>
            <a:ext cx="5984544" cy="363181"/>
          </a:xfrm>
        </p:spPr>
        <p:txBody>
          <a:bodyPr/>
          <a:lstStyle>
            <a:lvl1pPr algn="r">
              <a:defRPr>
                <a:solidFill>
                  <a:schemeClr val="tx2"/>
                </a:solidFill>
              </a:defRPr>
            </a:lvl1pPr>
          </a:lstStyle>
          <a:p>
            <a:pPr algn="r" eaLnBrk="1" latinLnBrk="0" hangingPunct="1"/>
            <a:r>
              <a:rPr kumimoji="0" lang="en-US" smtClean="0">
                <a:solidFill>
                  <a:schemeClr val="tx2"/>
                </a:solidFill>
              </a:rPr>
              <a:t>Copyright2017 Personal Impact</a:t>
            </a:r>
            <a:endParaRPr kumimoji="0" lang="en-US" dirty="0">
              <a:solidFill>
                <a:schemeClr val="tx2"/>
              </a:solidFill>
            </a:endParaRPr>
          </a:p>
        </p:txBody>
      </p:sp>
      <p:sp>
        <p:nvSpPr>
          <p:cNvPr id="29" name="Slide Number Placeholder 28"/>
          <p:cNvSpPr>
            <a:spLocks noGrp="1"/>
          </p:cNvSpPr>
          <p:nvPr>
            <p:ph type="sldNum" sz="quarter" idx="12"/>
          </p:nvPr>
        </p:nvSpPr>
        <p:spPr>
          <a:xfrm>
            <a:off x="8160743" y="227383"/>
            <a:ext cx="854935" cy="378972"/>
          </a:xfrm>
        </p:spPr>
        <p:txBody>
          <a:bodyPr/>
          <a:lstStyle>
            <a:lvl1pPr>
              <a:defRPr>
                <a:solidFill>
                  <a:schemeClr val="tx2"/>
                </a:solidFill>
              </a:defRPr>
            </a:lvl1pPr>
          </a:lstStyle>
          <a:p>
            <a:fld id="{F0C94032-CD4C-4C25-B0C2-CEC720522D92}" type="slidenum">
              <a:rPr kumimoji="0" lang="en-US" smtClean="0"/>
              <a:pPr eaLnBrk="1" latinLnBrk="0" hangingPunct="1"/>
              <a:t>‹#›</a:t>
            </a:fld>
            <a:endParaRPr kumimoji="0" lang="en-US" dirty="0">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82C0433A-A3A2-204E-8E70-D232F5B1EFE4}" type="datetime1">
              <a:rPr lang="en-CA" smtClean="0"/>
              <a:t>17-04-28</a:t>
            </a:fld>
            <a:endParaRPr lang="en-US"/>
          </a:p>
        </p:txBody>
      </p:sp>
      <p:sp>
        <p:nvSpPr>
          <p:cNvPr id="5" name="Footer Placeholder 4"/>
          <p:cNvSpPr>
            <a:spLocks noGrp="1"/>
          </p:cNvSpPr>
          <p:nvPr>
            <p:ph type="ftr" sz="quarter" idx="11"/>
          </p:nvPr>
        </p:nvSpPr>
        <p:spPr/>
        <p:txBody>
          <a:bodyPr/>
          <a:lstStyle/>
          <a:p>
            <a:r>
              <a:rPr kumimoji="0" lang="en-US" smtClean="0"/>
              <a:t>Copyright2017 Personal Impact</a:t>
            </a:r>
            <a:endParaRPr kumimoji="0"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4038" y="606356"/>
            <a:ext cx="2098476" cy="5487193"/>
          </a:xfrm>
        </p:spPr>
        <p:txBody>
          <a:bodyPr vert="eaVert"/>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a:xfrm>
            <a:off x="466328" y="606354"/>
            <a:ext cx="5673659" cy="5487194"/>
          </a:xfrm>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a:xfrm>
            <a:off x="6684037" y="6215137"/>
            <a:ext cx="2253919" cy="363181"/>
          </a:xfrm>
        </p:spPr>
        <p:txBody>
          <a:bodyPr/>
          <a:lstStyle/>
          <a:p>
            <a:pPr eaLnBrk="1" latinLnBrk="0" hangingPunct="1"/>
            <a:fld id="{47FD97A5-B804-544F-B669-DAE86DDAECBB}" type="datetime1">
              <a:rPr lang="en-CA" smtClean="0"/>
              <a:t>17-04-28</a:t>
            </a:fld>
            <a:endParaRPr lang="en-US" dirty="0"/>
          </a:p>
        </p:txBody>
      </p:sp>
      <p:sp>
        <p:nvSpPr>
          <p:cNvPr id="5" name="Footer Placeholder 4"/>
          <p:cNvSpPr>
            <a:spLocks noGrp="1"/>
          </p:cNvSpPr>
          <p:nvPr>
            <p:ph type="ftr" sz="quarter" idx="11"/>
          </p:nvPr>
        </p:nvSpPr>
        <p:spPr>
          <a:xfrm>
            <a:off x="466330" y="6214943"/>
            <a:ext cx="5684760" cy="363181"/>
          </a:xfrm>
        </p:spPr>
        <p:txBody>
          <a:bodyPr/>
          <a:lstStyle/>
          <a:p>
            <a:r>
              <a:rPr kumimoji="0" lang="en-US" smtClean="0"/>
              <a:t>Copyright2017 Personal Impact</a:t>
            </a:r>
            <a:endParaRPr kumimoji="0" lang="en-US" dirty="0"/>
          </a:p>
        </p:txBody>
      </p:sp>
      <p:sp>
        <p:nvSpPr>
          <p:cNvPr id="7" name="Rectangle 6"/>
          <p:cNvSpPr/>
          <p:nvPr/>
        </p:nvSpPr>
        <p:spPr bwMode="white">
          <a:xfrm>
            <a:off x="6218033" y="0"/>
            <a:ext cx="326430" cy="6821488"/>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0818" tIns="45409" rIns="90818" bIns="45409" rtlCol="0" anchor="ctr"/>
          <a:lstStyle/>
          <a:p>
            <a:pPr algn="ctr" eaLnBrk="1" latinLnBrk="0" hangingPunct="1"/>
            <a:endParaRPr kumimoji="0" lang="en-US"/>
          </a:p>
        </p:txBody>
      </p:sp>
      <p:sp>
        <p:nvSpPr>
          <p:cNvPr id="8" name="Rectangle 7"/>
          <p:cNvSpPr/>
          <p:nvPr/>
        </p:nvSpPr>
        <p:spPr>
          <a:xfrm>
            <a:off x="6264666" y="606354"/>
            <a:ext cx="233164" cy="6215134"/>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0818" tIns="45409" rIns="90818" bIns="45409" rtlCol="0" anchor="ctr"/>
          <a:lstStyle/>
          <a:p>
            <a:pPr algn="ctr" eaLnBrk="1" latinLnBrk="0" hangingPunct="1"/>
            <a:endParaRPr kumimoji="0" lang="en-US"/>
          </a:p>
        </p:txBody>
      </p:sp>
      <p:sp>
        <p:nvSpPr>
          <p:cNvPr id="9" name="Rectangle 8"/>
          <p:cNvSpPr/>
          <p:nvPr/>
        </p:nvSpPr>
        <p:spPr>
          <a:xfrm>
            <a:off x="6264666" y="0"/>
            <a:ext cx="233164" cy="53056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0818" tIns="45409" rIns="90818" bIns="45409"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6115968" y="140603"/>
            <a:ext cx="530560" cy="249357"/>
          </a:xfrm>
        </p:spPr>
        <p:txBody>
          <a:bodyPr/>
          <a:lstStyle/>
          <a:p>
            <a:fld id="{F0C94032-CD4C-4C25-B0C2-CEC720522D92}" type="slidenum">
              <a:rPr kumimoji="0" lang="en-US" smtClean="0"/>
              <a:pPr eaLnBrk="1" latinLnBrk="0" hangingPunct="1"/>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881" y="227383"/>
            <a:ext cx="8316185" cy="985326"/>
          </a:xfrm>
        </p:spPr>
        <p:txBody>
          <a:bodyPr/>
          <a:lstStyle/>
          <a:p>
            <a:r>
              <a:rPr kumimoji="0" lang="en-CA"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788BE27D-0573-0E4F-B6F9-2B36C6D37FF8}" type="datetime1">
              <a:rPr lang="en-CA" smtClean="0"/>
              <a:t>17-04-28</a:t>
            </a:fld>
            <a:endParaRPr lang="en-US" dirty="0"/>
          </a:p>
        </p:txBody>
      </p:sp>
      <p:sp>
        <p:nvSpPr>
          <p:cNvPr id="5" name="Footer Placeholder 4"/>
          <p:cNvSpPr>
            <a:spLocks noGrp="1"/>
          </p:cNvSpPr>
          <p:nvPr>
            <p:ph type="ftr" sz="quarter" idx="11"/>
          </p:nvPr>
        </p:nvSpPr>
        <p:spPr/>
        <p:txBody>
          <a:bodyPr/>
          <a:lstStyle/>
          <a:p>
            <a:r>
              <a:rPr kumimoji="0" lang="en-US" smtClean="0"/>
              <a:t>Copyright2017 Personal Impact</a:t>
            </a:r>
            <a:endParaRPr kumimoji="0"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
        <p:nvSpPr>
          <p:cNvPr id="8" name="Content Placeholder 7"/>
          <p:cNvSpPr>
            <a:spLocks noGrp="1"/>
          </p:cNvSpPr>
          <p:nvPr>
            <p:ph sz="quarter" idx="1"/>
          </p:nvPr>
        </p:nvSpPr>
        <p:spPr>
          <a:xfrm>
            <a:off x="624881" y="1591681"/>
            <a:ext cx="8316185" cy="4471864"/>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98985" y="2728596"/>
            <a:ext cx="7265328" cy="1664317"/>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CA" smtClean="0"/>
              <a:t>Click to edit Master text styles</a:t>
            </a:r>
          </a:p>
        </p:txBody>
      </p:sp>
      <p:sp>
        <p:nvSpPr>
          <p:cNvPr id="7" name="Rectangle 6"/>
          <p:cNvSpPr/>
          <p:nvPr/>
        </p:nvSpPr>
        <p:spPr bwMode="white">
          <a:xfrm>
            <a:off x="0" y="1515886"/>
            <a:ext cx="9326563" cy="113691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8" name="Rectangle 7"/>
          <p:cNvSpPr/>
          <p:nvPr/>
        </p:nvSpPr>
        <p:spPr>
          <a:xfrm>
            <a:off x="0" y="1591681"/>
            <a:ext cx="1321263" cy="98532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9" name="Rectangle 8"/>
          <p:cNvSpPr/>
          <p:nvPr/>
        </p:nvSpPr>
        <p:spPr>
          <a:xfrm>
            <a:off x="1398984" y="1591681"/>
            <a:ext cx="7927579" cy="985326"/>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2" name="Title 1"/>
          <p:cNvSpPr>
            <a:spLocks noGrp="1"/>
          </p:cNvSpPr>
          <p:nvPr>
            <p:ph type="title"/>
          </p:nvPr>
        </p:nvSpPr>
        <p:spPr>
          <a:xfrm>
            <a:off x="1398984" y="1591681"/>
            <a:ext cx="7772136" cy="985326"/>
          </a:xfrm>
        </p:spPr>
        <p:txBody>
          <a:bodyPr/>
          <a:lstStyle>
            <a:lvl1pPr algn="l">
              <a:buNone/>
              <a:defRPr sz="4400" b="0" cap="none">
                <a:solidFill>
                  <a:srgbClr val="FFFFFF"/>
                </a:solidFill>
              </a:defRPr>
            </a:lvl1pPr>
          </a:lstStyle>
          <a:p>
            <a:r>
              <a:rPr kumimoji="0" lang="en-CA" smtClean="0"/>
              <a:t>Click to edit Master title style</a:t>
            </a:r>
            <a:endParaRPr kumimoji="0" lang="en-US"/>
          </a:p>
        </p:txBody>
      </p:sp>
      <p:sp>
        <p:nvSpPr>
          <p:cNvPr id="12" name="Date Placeholder 11"/>
          <p:cNvSpPr>
            <a:spLocks noGrp="1"/>
          </p:cNvSpPr>
          <p:nvPr>
            <p:ph type="dt" sz="half" idx="10"/>
          </p:nvPr>
        </p:nvSpPr>
        <p:spPr/>
        <p:txBody>
          <a:bodyPr/>
          <a:lstStyle/>
          <a:p>
            <a:pPr eaLnBrk="1" latinLnBrk="0" hangingPunct="1"/>
            <a:fld id="{01CD4EBD-7C65-174D-9E6C-029E35436FC7}" type="datetime1">
              <a:rPr lang="en-CA" smtClean="0"/>
              <a:t>17-04-28</a:t>
            </a:fld>
            <a:endParaRPr lang="en-US"/>
          </a:p>
        </p:txBody>
      </p:sp>
      <p:sp>
        <p:nvSpPr>
          <p:cNvPr id="13" name="Slide Number Placeholder 12"/>
          <p:cNvSpPr>
            <a:spLocks noGrp="1"/>
          </p:cNvSpPr>
          <p:nvPr>
            <p:ph type="sldNum" sz="quarter" idx="11"/>
          </p:nvPr>
        </p:nvSpPr>
        <p:spPr>
          <a:xfrm>
            <a:off x="0" y="1743269"/>
            <a:ext cx="1321263" cy="697940"/>
          </a:xfrm>
        </p:spPr>
        <p:txBody>
          <a:bodyPr>
            <a:noAutofit/>
          </a:bodyPr>
          <a:lstStyle>
            <a:lvl1pPr>
              <a:defRPr sz="2400">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14" name="Footer Placeholder 13"/>
          <p:cNvSpPr>
            <a:spLocks noGrp="1"/>
          </p:cNvSpPr>
          <p:nvPr>
            <p:ph type="ftr" sz="quarter" idx="12"/>
          </p:nvPr>
        </p:nvSpPr>
        <p:spPr/>
        <p:txBody>
          <a:bodyPr/>
          <a:lstStyle/>
          <a:p>
            <a:r>
              <a:rPr kumimoji="0" lang="en-US" smtClean="0"/>
              <a:t>Copyright2017 Personal Impact</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9" name="Content Placeholder 8"/>
          <p:cNvSpPr>
            <a:spLocks noGrp="1"/>
          </p:cNvSpPr>
          <p:nvPr>
            <p:ph sz="quarter" idx="1"/>
          </p:nvPr>
        </p:nvSpPr>
        <p:spPr>
          <a:xfrm>
            <a:off x="621771" y="1581104"/>
            <a:ext cx="3963789" cy="4547659"/>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11" name="Content Placeholder 10"/>
          <p:cNvSpPr>
            <a:spLocks noGrp="1"/>
          </p:cNvSpPr>
          <p:nvPr>
            <p:ph sz="quarter" idx="2"/>
          </p:nvPr>
        </p:nvSpPr>
        <p:spPr>
          <a:xfrm>
            <a:off x="4941632" y="1581104"/>
            <a:ext cx="3963789" cy="4547659"/>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8" name="Date Placeholder 7"/>
          <p:cNvSpPr>
            <a:spLocks noGrp="1"/>
          </p:cNvSpPr>
          <p:nvPr>
            <p:ph type="dt" sz="half" idx="15"/>
          </p:nvPr>
        </p:nvSpPr>
        <p:spPr/>
        <p:txBody>
          <a:bodyPr rtlCol="0"/>
          <a:lstStyle/>
          <a:p>
            <a:pPr eaLnBrk="1" latinLnBrk="0" hangingPunct="1"/>
            <a:fld id="{726D066E-5575-224F-9090-DEA6048FAAD8}" type="datetime1">
              <a:rPr lang="en-CA" smtClean="0"/>
              <a:t>17-04-28</a:t>
            </a:fld>
            <a:endParaRPr lang="en-US"/>
          </a:p>
        </p:txBody>
      </p:sp>
      <p:sp>
        <p:nvSpPr>
          <p:cNvPr id="10" name="Slide Number Placehold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2" name="Footer Placeholder 11"/>
          <p:cNvSpPr>
            <a:spLocks noGrp="1"/>
          </p:cNvSpPr>
          <p:nvPr>
            <p:ph type="ftr" sz="quarter" idx="17"/>
          </p:nvPr>
        </p:nvSpPr>
        <p:spPr/>
        <p:txBody>
          <a:bodyPr rtlCol="0"/>
          <a:lstStyle/>
          <a:p>
            <a:r>
              <a:rPr kumimoji="0" lang="en-US" smtClean="0"/>
              <a:t>Copyright2017 Personal Impact</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4050" y="271596"/>
            <a:ext cx="8316185" cy="865318"/>
          </a:xfrm>
        </p:spPr>
        <p:txBody>
          <a:bodyPr anchor="ctr"/>
          <a:lstStyle>
            <a:lvl1pPr>
              <a:defRPr/>
            </a:lvl1pPr>
          </a:lstStyle>
          <a:p>
            <a:r>
              <a:rPr kumimoji="0" lang="en-CA" smtClean="0"/>
              <a:t>Click to edit Master title style</a:t>
            </a:r>
            <a:endParaRPr kumimoji="0" lang="en-US"/>
          </a:p>
        </p:txBody>
      </p:sp>
      <p:sp>
        <p:nvSpPr>
          <p:cNvPr id="11" name="Content Placeholder 10"/>
          <p:cNvSpPr>
            <a:spLocks noGrp="1"/>
          </p:cNvSpPr>
          <p:nvPr>
            <p:ph sz="quarter" idx="2"/>
          </p:nvPr>
        </p:nvSpPr>
        <p:spPr>
          <a:xfrm>
            <a:off x="621771" y="2425418"/>
            <a:ext cx="3963789" cy="3562333"/>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13" name="Content Placeholder 12"/>
          <p:cNvSpPr>
            <a:spLocks noGrp="1"/>
          </p:cNvSpPr>
          <p:nvPr>
            <p:ph sz="quarter" idx="4"/>
          </p:nvPr>
        </p:nvSpPr>
        <p:spPr>
          <a:xfrm>
            <a:off x="4896447" y="2425418"/>
            <a:ext cx="3963789" cy="3562333"/>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10" name="Date Placeholder 9"/>
          <p:cNvSpPr>
            <a:spLocks noGrp="1"/>
          </p:cNvSpPr>
          <p:nvPr>
            <p:ph type="dt" sz="half" idx="15"/>
          </p:nvPr>
        </p:nvSpPr>
        <p:spPr/>
        <p:txBody>
          <a:bodyPr rtlCol="0"/>
          <a:lstStyle/>
          <a:p>
            <a:pPr eaLnBrk="1" latinLnBrk="0" hangingPunct="1"/>
            <a:fld id="{6D738673-DD1C-094A-B282-555E909B905F}" type="datetime1">
              <a:rPr lang="en-CA" smtClean="0"/>
              <a:t>17-04-28</a:t>
            </a:fld>
            <a:endParaRPr lang="en-US"/>
          </a:p>
        </p:txBody>
      </p:sp>
      <p:sp>
        <p:nvSpPr>
          <p:cNvPr id="12" name="Slide Number Placeholder 11"/>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4" name="Footer Placeholder 13"/>
          <p:cNvSpPr>
            <a:spLocks noGrp="1"/>
          </p:cNvSpPr>
          <p:nvPr>
            <p:ph type="ftr" sz="quarter" idx="17"/>
          </p:nvPr>
        </p:nvSpPr>
        <p:spPr/>
        <p:txBody>
          <a:bodyPr rtlCol="0"/>
          <a:lstStyle/>
          <a:p>
            <a:r>
              <a:rPr kumimoji="0" lang="en-US" smtClean="0"/>
              <a:t>Copyright2017 Personal Impact</a:t>
            </a:r>
            <a:endParaRPr kumimoji="0" lang="en-US"/>
          </a:p>
        </p:txBody>
      </p:sp>
      <p:sp>
        <p:nvSpPr>
          <p:cNvPr id="16" name="Text Placeholder 15"/>
          <p:cNvSpPr>
            <a:spLocks noGrp="1"/>
          </p:cNvSpPr>
          <p:nvPr>
            <p:ph type="body" sz="quarter" idx="1"/>
          </p:nvPr>
        </p:nvSpPr>
        <p:spPr>
          <a:xfrm>
            <a:off x="621771" y="1743269"/>
            <a:ext cx="3963789" cy="636672"/>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CA" smtClean="0"/>
              <a:t>Click to edit Master text styles</a:t>
            </a:r>
          </a:p>
        </p:txBody>
      </p:sp>
      <p:sp>
        <p:nvSpPr>
          <p:cNvPr id="15" name="Text Placeholder 14"/>
          <p:cNvSpPr>
            <a:spLocks noGrp="1"/>
          </p:cNvSpPr>
          <p:nvPr>
            <p:ph type="body" sz="quarter" idx="3"/>
          </p:nvPr>
        </p:nvSpPr>
        <p:spPr>
          <a:xfrm>
            <a:off x="4896447" y="1743269"/>
            <a:ext cx="3963789" cy="636672"/>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CA"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83488EB4-B143-4247-BEA0-921ED75B33FD}" type="datetime1">
              <a:rPr lang="en-CA" smtClean="0"/>
              <a:t>17-04-28</a:t>
            </a:fld>
            <a:endParaRPr lang="en-US"/>
          </a:p>
        </p:txBody>
      </p:sp>
      <p:sp>
        <p:nvSpPr>
          <p:cNvPr id="4" name="Footer Placeholder 3"/>
          <p:cNvSpPr>
            <a:spLocks noGrp="1"/>
          </p:cNvSpPr>
          <p:nvPr>
            <p:ph type="ftr" sz="quarter" idx="11"/>
          </p:nvPr>
        </p:nvSpPr>
        <p:spPr/>
        <p:txBody>
          <a:bodyPr/>
          <a:lstStyle/>
          <a:p>
            <a:r>
              <a:rPr kumimoji="0" lang="en-US" smtClean="0"/>
              <a:t>Copyright2017 Personal Impact</a:t>
            </a:r>
            <a:endParaRPr kumimoji="0"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27C72C93-93A7-7947-BEC3-E62710823797}" type="datetime1">
              <a:rPr lang="en-CA" smtClean="0"/>
              <a:t>17-04-28</a:t>
            </a:fld>
            <a:endParaRPr lang="en-US"/>
          </a:p>
        </p:txBody>
      </p:sp>
      <p:sp>
        <p:nvSpPr>
          <p:cNvPr id="3" name="Footer Placeholder 2"/>
          <p:cNvSpPr>
            <a:spLocks noGrp="1"/>
          </p:cNvSpPr>
          <p:nvPr>
            <p:ph type="ftr" sz="quarter" idx="11"/>
          </p:nvPr>
        </p:nvSpPr>
        <p:spPr/>
        <p:txBody>
          <a:bodyPr/>
          <a:lstStyle/>
          <a:p>
            <a:r>
              <a:rPr kumimoji="0" lang="en-US" smtClean="0"/>
              <a:t>Copyright2017 Personal Impact</a:t>
            </a:r>
            <a:endParaRPr kumimoji="0" lang="en-US" dirty="0"/>
          </a:p>
        </p:txBody>
      </p:sp>
      <p:sp>
        <p:nvSpPr>
          <p:cNvPr id="4" name="Slide Number Placeholder 3"/>
          <p:cNvSpPr>
            <a:spLocks noGrp="1"/>
          </p:cNvSpPr>
          <p:nvPr>
            <p:ph type="sldNum" sz="quarter" idx="12"/>
          </p:nvPr>
        </p:nvSpPr>
        <p:spPr>
          <a:xfrm>
            <a:off x="1" y="6215133"/>
            <a:ext cx="544049" cy="378972"/>
          </a:xfrm>
        </p:spPr>
        <p:txBody>
          <a:bodyPr/>
          <a:lstStyle>
            <a:lvl1pPr>
              <a:defRPr>
                <a:solidFill>
                  <a:schemeClr val="tx2"/>
                </a:solidFill>
              </a:defRPr>
            </a:lvl1pPr>
          </a:lstStyle>
          <a:p>
            <a:fld id="{F0C94032-CD4C-4C25-B0C2-CEC720522D92}" type="slidenum">
              <a:rPr kumimoji="0" lang="en-US" smtClean="0"/>
              <a:pPr eaLnBrk="1" latinLnBrk="0" hangingPunct="1"/>
              <a:t>‹#›</a:t>
            </a:fld>
            <a:endParaRPr kumimoji="0"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1771" y="271596"/>
            <a:ext cx="8238464" cy="865318"/>
          </a:xfrm>
        </p:spPr>
        <p:txBody>
          <a:bodyPr anchor="ctr"/>
          <a:lstStyle>
            <a:lvl1pPr algn="l">
              <a:buNone/>
              <a:defRPr sz="4400" b="0"/>
            </a:lvl1pPr>
          </a:lstStyle>
          <a:p>
            <a:r>
              <a:rPr kumimoji="0" lang="en-CA" smtClean="0"/>
              <a:t>Click to edit Master title style</a:t>
            </a:r>
            <a:endParaRPr kumimoji="0" lang="en-US"/>
          </a:p>
        </p:txBody>
      </p:sp>
      <p:sp>
        <p:nvSpPr>
          <p:cNvPr id="5" name="Date Placeholder 4"/>
          <p:cNvSpPr>
            <a:spLocks noGrp="1"/>
          </p:cNvSpPr>
          <p:nvPr>
            <p:ph type="dt" sz="half" idx="10"/>
          </p:nvPr>
        </p:nvSpPr>
        <p:spPr/>
        <p:txBody>
          <a:bodyPr/>
          <a:lstStyle/>
          <a:p>
            <a:pPr eaLnBrk="1" latinLnBrk="0" hangingPunct="1"/>
            <a:fld id="{430111FB-FB7C-384F-80B7-5ED56B9A2142}" type="datetime1">
              <a:rPr lang="en-CA" smtClean="0"/>
              <a:t>17-04-28</a:t>
            </a:fld>
            <a:endParaRPr lang="en-US"/>
          </a:p>
        </p:txBody>
      </p:sp>
      <p:sp>
        <p:nvSpPr>
          <p:cNvPr id="6" name="Footer Placeholder 5"/>
          <p:cNvSpPr>
            <a:spLocks noGrp="1"/>
          </p:cNvSpPr>
          <p:nvPr>
            <p:ph type="ftr" sz="quarter" idx="11"/>
          </p:nvPr>
        </p:nvSpPr>
        <p:spPr/>
        <p:txBody>
          <a:bodyPr/>
          <a:lstStyle/>
          <a:p>
            <a:r>
              <a:rPr kumimoji="0" lang="en-US" smtClean="0"/>
              <a:t>Copyright2017 Personal Impact</a:t>
            </a:r>
            <a:endParaRPr kumimoji="0"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
        <p:nvSpPr>
          <p:cNvPr id="3" name="Text Placeholder 2"/>
          <p:cNvSpPr>
            <a:spLocks noGrp="1"/>
          </p:cNvSpPr>
          <p:nvPr>
            <p:ph type="body" idx="2"/>
          </p:nvPr>
        </p:nvSpPr>
        <p:spPr>
          <a:xfrm>
            <a:off x="621770" y="1743269"/>
            <a:ext cx="1632149" cy="4320276"/>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227" tIns="181636" rIns="136227" bIns="90818"/>
          <a:lstStyle>
            <a:lvl1pPr marL="0" indent="0">
              <a:spcAft>
                <a:spcPts val="993"/>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CA" smtClean="0"/>
              <a:t>Click to edit Master text styles</a:t>
            </a:r>
          </a:p>
        </p:txBody>
      </p:sp>
      <p:sp>
        <p:nvSpPr>
          <p:cNvPr id="9" name="Content Placeholder 8"/>
          <p:cNvSpPr>
            <a:spLocks noGrp="1"/>
          </p:cNvSpPr>
          <p:nvPr>
            <p:ph sz="quarter" idx="1"/>
          </p:nvPr>
        </p:nvSpPr>
        <p:spPr>
          <a:xfrm>
            <a:off x="2409362" y="1743269"/>
            <a:ext cx="6528594" cy="439607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32149" y="5457190"/>
            <a:ext cx="7461250" cy="682149"/>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CA" smtClean="0"/>
              <a:t>Click to edit Master text styles</a:t>
            </a:r>
          </a:p>
        </p:txBody>
      </p:sp>
      <p:sp>
        <p:nvSpPr>
          <p:cNvPr id="8" name="Rectangle 7"/>
          <p:cNvSpPr/>
          <p:nvPr/>
        </p:nvSpPr>
        <p:spPr bwMode="white">
          <a:xfrm>
            <a:off x="-9327" y="4547659"/>
            <a:ext cx="9326563" cy="88224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9" name="Rectangle 8"/>
          <p:cNvSpPr/>
          <p:nvPr/>
        </p:nvSpPr>
        <p:spPr>
          <a:xfrm>
            <a:off x="-9327" y="4638612"/>
            <a:ext cx="1492250" cy="70943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10" name="Rectangle 9"/>
          <p:cNvSpPr/>
          <p:nvPr/>
        </p:nvSpPr>
        <p:spPr>
          <a:xfrm>
            <a:off x="1576189" y="4629516"/>
            <a:ext cx="7750374" cy="70943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2" name="Title 1"/>
          <p:cNvSpPr>
            <a:spLocks noGrp="1"/>
          </p:cNvSpPr>
          <p:nvPr>
            <p:ph type="title"/>
          </p:nvPr>
        </p:nvSpPr>
        <p:spPr>
          <a:xfrm>
            <a:off x="1632149" y="4623453"/>
            <a:ext cx="7461250" cy="682149"/>
          </a:xfrm>
        </p:spPr>
        <p:txBody>
          <a:bodyPr anchor="ctr"/>
          <a:lstStyle>
            <a:lvl1pPr algn="l">
              <a:buNone/>
              <a:defRPr sz="2800" b="0">
                <a:solidFill>
                  <a:srgbClr val="FFFFFF"/>
                </a:solidFill>
              </a:defRPr>
            </a:lvl1pPr>
          </a:lstStyle>
          <a:p>
            <a:r>
              <a:rPr kumimoji="0" lang="en-CA" smtClean="0"/>
              <a:t>Click to edit Master title style</a:t>
            </a:r>
            <a:endParaRPr kumimoji="0" lang="en-US"/>
          </a:p>
        </p:txBody>
      </p:sp>
      <p:sp>
        <p:nvSpPr>
          <p:cNvPr id="11" name="Rectangle 10"/>
          <p:cNvSpPr/>
          <p:nvPr/>
        </p:nvSpPr>
        <p:spPr bwMode="white">
          <a:xfrm>
            <a:off x="1476706" y="0"/>
            <a:ext cx="102592" cy="683058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12" name="Date Placeholder 11"/>
          <p:cNvSpPr>
            <a:spLocks noGrp="1"/>
          </p:cNvSpPr>
          <p:nvPr>
            <p:ph type="dt" sz="half" idx="10"/>
          </p:nvPr>
        </p:nvSpPr>
        <p:spPr>
          <a:xfrm>
            <a:off x="6373152" y="6215135"/>
            <a:ext cx="2720248" cy="363181"/>
          </a:xfrm>
        </p:spPr>
        <p:txBody>
          <a:bodyPr rtlCol="0"/>
          <a:lstStyle/>
          <a:p>
            <a:pPr eaLnBrk="1" latinLnBrk="0" hangingPunct="1"/>
            <a:fld id="{79FC021A-2225-9643-9306-0F06EFD32496}" type="datetime1">
              <a:rPr lang="en-CA" smtClean="0"/>
              <a:t>17-04-28</a:t>
            </a:fld>
            <a:endParaRPr lang="en-US"/>
          </a:p>
        </p:txBody>
      </p:sp>
      <p:sp>
        <p:nvSpPr>
          <p:cNvPr id="13" name="Slide Number Placeholder 12"/>
          <p:cNvSpPr>
            <a:spLocks noGrp="1"/>
          </p:cNvSpPr>
          <p:nvPr>
            <p:ph type="sldNum" sz="quarter" idx="11"/>
          </p:nvPr>
        </p:nvSpPr>
        <p:spPr>
          <a:xfrm>
            <a:off x="0" y="4642401"/>
            <a:ext cx="1476706" cy="660045"/>
          </a:xfrm>
        </p:spPr>
        <p:txBody>
          <a:bodyPr rtlCol="0"/>
          <a:lstStyle>
            <a:lvl1pPr>
              <a:defRPr sz="2800"/>
            </a:lvl1pPr>
          </a:lstStyle>
          <a:p>
            <a:pPr algn="ctr" eaLnBrk="1" latinLnBrk="0" hangingPunct="1"/>
            <a:fld id="{F0C94032-CD4C-4C25-B0C2-CEC720522D92}" type="slidenum">
              <a:rPr kumimoji="0" lang="en-US" smtClean="0"/>
              <a:pPr algn="ctr" eaLnBrk="1" latinLnBrk="0" hangingPunct="1"/>
              <a:t>‹#›</a:t>
            </a:fld>
            <a:endParaRPr kumimoji="0" lang="en-US" sz="2800" dirty="0"/>
          </a:p>
        </p:txBody>
      </p:sp>
      <p:sp>
        <p:nvSpPr>
          <p:cNvPr id="14" name="Footer Placeholder 13"/>
          <p:cNvSpPr>
            <a:spLocks noGrp="1"/>
          </p:cNvSpPr>
          <p:nvPr>
            <p:ph type="ftr" sz="quarter" idx="12"/>
          </p:nvPr>
        </p:nvSpPr>
        <p:spPr>
          <a:xfrm>
            <a:off x="1632148" y="6214942"/>
            <a:ext cx="4663282" cy="363181"/>
          </a:xfrm>
        </p:spPr>
        <p:txBody>
          <a:bodyPr rtlCol="0"/>
          <a:lstStyle/>
          <a:p>
            <a:r>
              <a:rPr kumimoji="0" lang="en-US" smtClean="0"/>
              <a:t>Copyright2017 Personal Impact</a:t>
            </a:r>
            <a:endParaRPr kumimoji="0" lang="en-US" dirty="0"/>
          </a:p>
        </p:txBody>
      </p:sp>
      <p:sp>
        <p:nvSpPr>
          <p:cNvPr id="3" name="Picture Placeholder 2"/>
          <p:cNvSpPr>
            <a:spLocks noGrp="1"/>
          </p:cNvSpPr>
          <p:nvPr>
            <p:ph type="pic" idx="1"/>
          </p:nvPr>
        </p:nvSpPr>
        <p:spPr>
          <a:xfrm>
            <a:off x="1591733" y="0"/>
            <a:ext cx="7734830" cy="4544627"/>
          </a:xfrm>
          <a:solidFill>
            <a:schemeClr val="accent1">
              <a:tint val="40000"/>
            </a:schemeClr>
          </a:solidFill>
          <a:ln>
            <a:noFill/>
          </a:ln>
        </p:spPr>
        <p:txBody>
          <a:bodyPr/>
          <a:lstStyle>
            <a:lvl1pPr marL="0" indent="0">
              <a:buNone/>
              <a:defRPr sz="3200"/>
            </a:lvl1pPr>
          </a:lstStyle>
          <a:p>
            <a:r>
              <a:rPr kumimoji="0" lang="en-CA"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21771" y="227383"/>
            <a:ext cx="8316185" cy="985326"/>
          </a:xfrm>
          <a:prstGeom prst="rect">
            <a:avLst/>
          </a:prstGeom>
        </p:spPr>
        <p:txBody>
          <a:bodyPr vert="horz" lIns="90818" tIns="45409" rIns="90818" bIns="45409" anchor="ctr">
            <a:normAutofit/>
          </a:bodyPr>
          <a:lstStyle/>
          <a:p>
            <a:r>
              <a:rPr kumimoji="0" lang="en-CA" smtClean="0"/>
              <a:t>Click to edit Master title style</a:t>
            </a:r>
            <a:endParaRPr kumimoji="0" lang="en-US"/>
          </a:p>
        </p:txBody>
      </p:sp>
      <p:sp>
        <p:nvSpPr>
          <p:cNvPr id="13" name="Text Placeholder 12"/>
          <p:cNvSpPr>
            <a:spLocks noGrp="1"/>
          </p:cNvSpPr>
          <p:nvPr>
            <p:ph type="body" idx="1"/>
          </p:nvPr>
        </p:nvSpPr>
        <p:spPr>
          <a:xfrm>
            <a:off x="624881" y="1591681"/>
            <a:ext cx="8316185" cy="4502182"/>
          </a:xfrm>
          <a:prstGeom prst="rect">
            <a:avLst/>
          </a:prstGeom>
        </p:spPr>
        <p:txBody>
          <a:bodyPr vert="horz" lIns="90818" tIns="45409" rIns="90818" bIns="45409">
            <a:normAutofit/>
          </a:bodyPr>
          <a:lstStyle/>
          <a:p>
            <a:pPr lvl="0" eaLnBrk="1" latinLnBrk="0" hangingPunct="1"/>
            <a:r>
              <a:rPr kumimoji="0" lang="en-CA" smtClean="0"/>
              <a:t>Click to edit Master text styles</a:t>
            </a:r>
          </a:p>
          <a:p>
            <a:pPr lvl="1" eaLnBrk="1" latinLnBrk="0" hangingPunct="1"/>
            <a:r>
              <a:rPr kumimoji="0" lang="en-CA" smtClean="0"/>
              <a:t>Second level</a:t>
            </a:r>
          </a:p>
          <a:p>
            <a:pPr lvl="2" eaLnBrk="1" latinLnBrk="0" hangingPunct="1"/>
            <a:r>
              <a:rPr kumimoji="0" lang="en-CA" smtClean="0"/>
              <a:t>Third level</a:t>
            </a:r>
          </a:p>
          <a:p>
            <a:pPr lvl="3" eaLnBrk="1" latinLnBrk="0" hangingPunct="1"/>
            <a:r>
              <a:rPr kumimoji="0" lang="en-CA" smtClean="0"/>
              <a:t>Fourth level</a:t>
            </a:r>
          </a:p>
          <a:p>
            <a:pPr lvl="4" eaLnBrk="1" latinLnBrk="0" hangingPunct="1"/>
            <a:r>
              <a:rPr kumimoji="0" lang="en-CA" smtClean="0"/>
              <a:t>Fifth level</a:t>
            </a:r>
            <a:endParaRPr kumimoji="0" lang="en-US"/>
          </a:p>
        </p:txBody>
      </p:sp>
      <p:sp>
        <p:nvSpPr>
          <p:cNvPr id="14" name="Date Placeholder 13"/>
          <p:cNvSpPr>
            <a:spLocks noGrp="1"/>
          </p:cNvSpPr>
          <p:nvPr>
            <p:ph type="dt" sz="half" idx="2"/>
          </p:nvPr>
        </p:nvSpPr>
        <p:spPr>
          <a:xfrm>
            <a:off x="6217709" y="6215135"/>
            <a:ext cx="2720248" cy="363181"/>
          </a:xfrm>
          <a:prstGeom prst="rect">
            <a:avLst/>
          </a:prstGeom>
        </p:spPr>
        <p:txBody>
          <a:bodyPr vert="horz" lIns="90818" tIns="45409" rIns="90818" bIns="45409" anchor="ctr" anchorCtr="0"/>
          <a:lstStyle>
            <a:lvl1pPr algn="l" eaLnBrk="1" latinLnBrk="0" hangingPunct="1">
              <a:defRPr kumimoji="0" sz="1400">
                <a:solidFill>
                  <a:schemeClr val="tx2"/>
                </a:solidFill>
              </a:defRPr>
            </a:lvl1pPr>
          </a:lstStyle>
          <a:p>
            <a:pPr eaLnBrk="1" latinLnBrk="0" hangingPunct="1"/>
            <a:fld id="{428C4DF6-07DB-DA42-B0CE-FC66C8C0DA4C}" type="datetime1">
              <a:rPr lang="en-CA" smtClean="0"/>
              <a:t>17-04-28</a:t>
            </a:fld>
            <a:endParaRPr lang="en-US" sz="1400" dirty="0">
              <a:solidFill>
                <a:schemeClr val="tx2"/>
              </a:solidFill>
            </a:endParaRPr>
          </a:p>
        </p:txBody>
      </p:sp>
      <p:sp>
        <p:nvSpPr>
          <p:cNvPr id="3" name="Footer Placeholder 2"/>
          <p:cNvSpPr>
            <a:spLocks noGrp="1"/>
          </p:cNvSpPr>
          <p:nvPr>
            <p:ph type="ftr" sz="quarter" idx="3"/>
          </p:nvPr>
        </p:nvSpPr>
        <p:spPr>
          <a:xfrm>
            <a:off x="621771" y="6214942"/>
            <a:ext cx="5529317" cy="363181"/>
          </a:xfrm>
          <a:prstGeom prst="rect">
            <a:avLst/>
          </a:prstGeom>
        </p:spPr>
        <p:txBody>
          <a:bodyPr vert="horz" lIns="90818" tIns="45409" rIns="90818" bIns="45409" anchor="ctr"/>
          <a:lstStyle>
            <a:lvl1pPr algn="r" eaLnBrk="1" latinLnBrk="0" hangingPunct="1">
              <a:defRPr kumimoji="0" sz="1400">
                <a:solidFill>
                  <a:schemeClr val="tx2"/>
                </a:solidFill>
              </a:defRPr>
            </a:lvl1pPr>
          </a:lstStyle>
          <a:p>
            <a:pPr algn="r" eaLnBrk="1" latinLnBrk="0" hangingPunct="1"/>
            <a:r>
              <a:rPr kumimoji="0" lang="en-US" sz="1400" smtClean="0">
                <a:solidFill>
                  <a:schemeClr val="tx2"/>
                </a:solidFill>
              </a:rPr>
              <a:t>Copyright2017 Personal Impact</a:t>
            </a:r>
            <a:endParaRPr kumimoji="0" lang="en-US" sz="1400" dirty="0">
              <a:solidFill>
                <a:schemeClr val="tx2"/>
              </a:solidFill>
            </a:endParaRPr>
          </a:p>
        </p:txBody>
      </p:sp>
      <p:sp>
        <p:nvSpPr>
          <p:cNvPr id="7" name="Rectangle 6"/>
          <p:cNvSpPr/>
          <p:nvPr/>
        </p:nvSpPr>
        <p:spPr bwMode="white">
          <a:xfrm>
            <a:off x="0" y="1227868"/>
            <a:ext cx="9326563" cy="31833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8" name="Rectangle 7"/>
          <p:cNvSpPr/>
          <p:nvPr/>
        </p:nvSpPr>
        <p:spPr>
          <a:xfrm>
            <a:off x="1" y="1273344"/>
            <a:ext cx="544049" cy="227383"/>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9" name="Rectangle 8"/>
          <p:cNvSpPr/>
          <p:nvPr/>
        </p:nvSpPr>
        <p:spPr>
          <a:xfrm>
            <a:off x="602341" y="1273344"/>
            <a:ext cx="8724222" cy="22738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0818" tIns="45409" rIns="90818" bIns="45409" anchor="ctr"/>
          <a:lstStyle/>
          <a:p>
            <a:pPr algn="ctr" eaLnBrk="1" latinLnBrk="0" hangingPunct="1"/>
            <a:endParaRPr kumimoji="0" lang="en-US"/>
          </a:p>
        </p:txBody>
      </p:sp>
      <p:sp>
        <p:nvSpPr>
          <p:cNvPr id="23" name="Slide Number Placeholder 22"/>
          <p:cNvSpPr>
            <a:spLocks noGrp="1"/>
          </p:cNvSpPr>
          <p:nvPr>
            <p:ph type="sldNum" sz="quarter" idx="4"/>
          </p:nvPr>
        </p:nvSpPr>
        <p:spPr>
          <a:xfrm>
            <a:off x="1" y="1265449"/>
            <a:ext cx="544049" cy="243174"/>
          </a:xfrm>
          <a:prstGeom prst="rect">
            <a:avLst/>
          </a:prstGeom>
        </p:spPr>
        <p:txBody>
          <a:bodyPr vert="horz" lIns="90818" tIns="45409" rIns="90818" bIns="45409" anchor="ctr" anchorCtr="0">
            <a:normAutofit/>
          </a:bodyPr>
          <a:lstStyle>
            <a:lvl1pPr algn="ctr" eaLnBrk="1" latinLnBrk="0" hangingPunct="1">
              <a:defRPr kumimoji="0" sz="140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7864" indent="-317864" algn="l" rtl="0" eaLnBrk="1" latinLnBrk="0" hangingPunct="1">
        <a:spcBef>
          <a:spcPts val="695"/>
        </a:spcBef>
        <a:buClr>
          <a:schemeClr val="accent2"/>
        </a:buClr>
        <a:buSzPct val="60000"/>
        <a:buFont typeface="Wingdings"/>
        <a:buChar char=""/>
        <a:defRPr kumimoji="0" sz="2900" kern="1200">
          <a:solidFill>
            <a:schemeClr val="tx1"/>
          </a:solidFill>
          <a:latin typeface="+mn-lt"/>
          <a:ea typeface="+mn-ea"/>
          <a:cs typeface="+mn-cs"/>
        </a:defRPr>
      </a:lvl1pPr>
      <a:lvl2pPr marL="635727" indent="-272455" algn="l" rtl="0" eaLnBrk="1" latinLnBrk="0" hangingPunct="1">
        <a:spcBef>
          <a:spcPts val="546"/>
        </a:spcBef>
        <a:buClr>
          <a:schemeClr val="accent1"/>
        </a:buClr>
        <a:buSzPct val="70000"/>
        <a:buFont typeface="Wingdings 2"/>
        <a:buChar char=""/>
        <a:defRPr kumimoji="0" sz="2600" kern="1200">
          <a:solidFill>
            <a:schemeClr val="tx1"/>
          </a:solidFill>
          <a:latin typeface="+mn-lt"/>
          <a:ea typeface="+mn-ea"/>
          <a:cs typeface="+mn-cs"/>
        </a:defRPr>
      </a:lvl2pPr>
      <a:lvl3pPr marL="908182" indent="-227046" algn="l" rtl="0" eaLnBrk="1" latinLnBrk="0" hangingPunct="1">
        <a:spcBef>
          <a:spcPts val="497"/>
        </a:spcBef>
        <a:buClr>
          <a:schemeClr val="accent2"/>
        </a:buClr>
        <a:buSzPct val="75000"/>
        <a:buFont typeface="Wingdings"/>
        <a:buChar char=""/>
        <a:defRPr kumimoji="0" sz="2300" kern="1200">
          <a:solidFill>
            <a:schemeClr val="tx1"/>
          </a:solidFill>
          <a:latin typeface="+mn-lt"/>
          <a:ea typeface="+mn-ea"/>
          <a:cs typeface="+mn-cs"/>
        </a:defRPr>
      </a:lvl3pPr>
      <a:lvl4pPr marL="1362273" indent="-227046" algn="l" rtl="0" eaLnBrk="1" latinLnBrk="0" hangingPunct="1">
        <a:spcBef>
          <a:spcPts val="397"/>
        </a:spcBef>
        <a:buClr>
          <a:schemeClr val="accent3"/>
        </a:buClr>
        <a:buSzPct val="75000"/>
        <a:buFont typeface="Wingdings"/>
        <a:buChar char=""/>
        <a:defRPr kumimoji="0" sz="2000" kern="1200">
          <a:solidFill>
            <a:schemeClr val="tx1"/>
          </a:solidFill>
          <a:latin typeface="+mn-lt"/>
          <a:ea typeface="+mn-ea"/>
          <a:cs typeface="+mn-cs"/>
        </a:defRPr>
      </a:lvl4pPr>
      <a:lvl5pPr marL="1816364" indent="-227046" algn="l" rtl="0" eaLnBrk="1" latinLnBrk="0" hangingPunct="1">
        <a:spcBef>
          <a:spcPts val="397"/>
        </a:spcBef>
        <a:buClr>
          <a:schemeClr val="accent4"/>
        </a:buClr>
        <a:buSzPct val="65000"/>
        <a:buFont typeface="Wingdings"/>
        <a:buChar char=""/>
        <a:defRPr kumimoji="0" sz="2000" kern="1200">
          <a:solidFill>
            <a:schemeClr val="tx1"/>
          </a:solidFill>
          <a:latin typeface="+mn-lt"/>
          <a:ea typeface="+mn-ea"/>
          <a:cs typeface="+mn-cs"/>
        </a:defRPr>
      </a:lvl5pPr>
      <a:lvl6pPr marL="2088819" indent="-227046"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61273" indent="-227046"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33728" indent="-227046"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06183" indent="-227046"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4091" algn="l" rtl="0" eaLnBrk="1" latinLnBrk="0" hangingPunct="1">
        <a:defRPr kumimoji="0" kern="1200">
          <a:solidFill>
            <a:schemeClr val="tx1"/>
          </a:solidFill>
          <a:latin typeface="+mn-lt"/>
          <a:ea typeface="+mn-ea"/>
          <a:cs typeface="+mn-cs"/>
        </a:defRPr>
      </a:lvl2pPr>
      <a:lvl3pPr marL="908182" algn="l" rtl="0" eaLnBrk="1" latinLnBrk="0" hangingPunct="1">
        <a:defRPr kumimoji="0" kern="1200">
          <a:solidFill>
            <a:schemeClr val="tx1"/>
          </a:solidFill>
          <a:latin typeface="+mn-lt"/>
          <a:ea typeface="+mn-ea"/>
          <a:cs typeface="+mn-cs"/>
        </a:defRPr>
      </a:lvl3pPr>
      <a:lvl4pPr marL="1362273" algn="l" rtl="0" eaLnBrk="1" latinLnBrk="0" hangingPunct="1">
        <a:defRPr kumimoji="0" kern="1200">
          <a:solidFill>
            <a:schemeClr val="tx1"/>
          </a:solidFill>
          <a:latin typeface="+mn-lt"/>
          <a:ea typeface="+mn-ea"/>
          <a:cs typeface="+mn-cs"/>
        </a:defRPr>
      </a:lvl4pPr>
      <a:lvl5pPr marL="1816364" algn="l" rtl="0" eaLnBrk="1" latinLnBrk="0" hangingPunct="1">
        <a:defRPr kumimoji="0" kern="1200">
          <a:solidFill>
            <a:schemeClr val="tx1"/>
          </a:solidFill>
          <a:latin typeface="+mn-lt"/>
          <a:ea typeface="+mn-ea"/>
          <a:cs typeface="+mn-cs"/>
        </a:defRPr>
      </a:lvl5pPr>
      <a:lvl6pPr marL="2270455" algn="l" rtl="0" eaLnBrk="1" latinLnBrk="0" hangingPunct="1">
        <a:defRPr kumimoji="0" kern="1200">
          <a:solidFill>
            <a:schemeClr val="tx1"/>
          </a:solidFill>
          <a:latin typeface="+mn-lt"/>
          <a:ea typeface="+mn-ea"/>
          <a:cs typeface="+mn-cs"/>
        </a:defRPr>
      </a:lvl6pPr>
      <a:lvl7pPr marL="2724546" algn="l" rtl="0" eaLnBrk="1" latinLnBrk="0" hangingPunct="1">
        <a:defRPr kumimoji="0" kern="1200">
          <a:solidFill>
            <a:schemeClr val="tx1"/>
          </a:solidFill>
          <a:latin typeface="+mn-lt"/>
          <a:ea typeface="+mn-ea"/>
          <a:cs typeface="+mn-cs"/>
        </a:defRPr>
      </a:lvl7pPr>
      <a:lvl8pPr marL="3178637" algn="l" rtl="0" eaLnBrk="1" latinLnBrk="0" hangingPunct="1">
        <a:defRPr kumimoji="0" kern="1200">
          <a:solidFill>
            <a:schemeClr val="tx1"/>
          </a:solidFill>
          <a:latin typeface="+mn-lt"/>
          <a:ea typeface="+mn-ea"/>
          <a:cs typeface="+mn-cs"/>
        </a:defRPr>
      </a:lvl8pPr>
      <a:lvl9pPr marL="363272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1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0.xml"/><Relationship Id="rId5" Type="http://schemas.openxmlformats.org/officeDocument/2006/relationships/image" Target="../media/image20.png"/><Relationship Id="rId1" Type="http://schemas.microsoft.com/office/2007/relationships/media" Target="../media/media1.mp4"/><Relationship Id="rId2" Type="http://schemas.openxmlformats.org/officeDocument/2006/relationships/video" Target="../media/media1.mp4"/></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2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7012" y="2111054"/>
            <a:ext cx="6606316" cy="1819063"/>
          </a:xfrm>
        </p:spPr>
        <p:txBody>
          <a:bodyPr>
            <a:noAutofit/>
          </a:bodyPr>
          <a:lstStyle/>
          <a:p>
            <a:pPr algn="ctr"/>
            <a:r>
              <a:rPr lang="en-US" sz="9900" b="1" dirty="0">
                <a:solidFill>
                  <a:srgbClr val="63192E"/>
                </a:solidFill>
              </a:rPr>
              <a:t/>
            </a:r>
            <a:br>
              <a:rPr lang="en-US" sz="9900" b="1" dirty="0">
                <a:solidFill>
                  <a:srgbClr val="63192E"/>
                </a:solidFill>
              </a:rPr>
            </a:br>
            <a:r>
              <a:rPr lang="en-US" sz="9900" b="1" dirty="0">
                <a:solidFill>
                  <a:srgbClr val="63192E"/>
                </a:solidFill>
              </a:rPr>
              <a:t/>
            </a:r>
            <a:br>
              <a:rPr lang="en-US" sz="9900" b="1" dirty="0">
                <a:solidFill>
                  <a:srgbClr val="63192E"/>
                </a:solidFill>
              </a:rPr>
            </a:br>
            <a:r>
              <a:rPr lang="en-US" sz="10900" b="1" dirty="0">
                <a:solidFill>
                  <a:srgbClr val="63192E"/>
                </a:solidFill>
              </a:rPr>
              <a:t>Dining</a:t>
            </a:r>
            <a:r>
              <a:rPr lang="en-US" sz="9900" b="1" dirty="0">
                <a:solidFill>
                  <a:srgbClr val="63192E"/>
                </a:solidFill>
              </a:rPr>
              <a:t> </a:t>
            </a:r>
            <a:br>
              <a:rPr lang="en-US" sz="9900" b="1" dirty="0">
                <a:solidFill>
                  <a:srgbClr val="63192E"/>
                </a:solidFill>
              </a:rPr>
            </a:br>
            <a:r>
              <a:rPr lang="en-US" sz="7000" b="1" dirty="0">
                <a:solidFill>
                  <a:srgbClr val="63192E"/>
                </a:solidFill>
              </a:rPr>
              <a:t>with ease</a:t>
            </a:r>
            <a:endParaRPr lang="en-US" sz="7000"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673424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21771" y="130195"/>
            <a:ext cx="8316185" cy="985326"/>
          </a:xfrm>
        </p:spPr>
        <p:txBody>
          <a:bodyPr>
            <a:noAutofit/>
          </a:bodyPr>
          <a:lstStyle/>
          <a:p>
            <a:pPr algn="ctr" eaLnBrk="1" hangingPunct="1"/>
            <a:r>
              <a:rPr lang="en-US" sz="4600" b="1" dirty="0">
                <a:solidFill>
                  <a:srgbClr val="63192E"/>
                </a:solidFill>
              </a:rPr>
              <a:t>THE FORMAL PLACE SETTING</a:t>
            </a:r>
          </a:p>
        </p:txBody>
      </p:sp>
      <p:pic>
        <p:nvPicPr>
          <p:cNvPr id="141316" name="Picture 4" descr="IMGP0560"/>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rcRect/>
          <a:stretch>
            <a:fillRect/>
          </a:stretch>
        </p:blipFill>
        <p:spPr>
          <a:xfrm>
            <a:off x="1924331" y="1894720"/>
            <a:ext cx="5682490" cy="4117959"/>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66369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66329" y="103097"/>
            <a:ext cx="8393907" cy="1136915"/>
          </a:xfrm>
          <a:ln>
            <a:noFill/>
          </a:ln>
        </p:spPr>
        <p:txBody>
          <a:bodyPr>
            <a:normAutofit/>
          </a:bodyPr>
          <a:lstStyle/>
          <a:p>
            <a:pPr algn="ctr" eaLnBrk="1" hangingPunct="1"/>
            <a:r>
              <a:rPr lang="en-US" sz="5400" b="1" dirty="0">
                <a:solidFill>
                  <a:srgbClr val="63192E"/>
                </a:solidFill>
              </a:rPr>
              <a:t>NAPKIN NUANCES</a:t>
            </a:r>
          </a:p>
        </p:txBody>
      </p:sp>
      <p:pic>
        <p:nvPicPr>
          <p:cNvPr id="2" name="Picture 1" descr="tablesetting02.jpg"/>
          <p:cNvPicPr>
            <a:picLocks noChangeAspect="1"/>
          </p:cNvPicPr>
          <p:nvPr/>
        </p:nvPicPr>
        <p:blipFill rotWithShape="1">
          <a:blip r:embed="rId3">
            <a:extLst>
              <a:ext uri="{28A0092B-C50C-407E-A947-70E740481C1C}">
                <a14:useLocalDpi xmlns:a14="http://schemas.microsoft.com/office/drawing/2010/main" val="0"/>
              </a:ext>
            </a:extLst>
          </a:blip>
          <a:srcRect l="15662" t="46357" r="29294"/>
          <a:stretch/>
        </p:blipFill>
        <p:spPr>
          <a:xfrm>
            <a:off x="1300639" y="1983981"/>
            <a:ext cx="6499551" cy="4117959"/>
          </a:xfrm>
          <a:prstGeom prst="rect">
            <a:avLst/>
          </a:prstGeom>
          <a:ln>
            <a:solidFill>
              <a:schemeClr val="tx1"/>
            </a:solidFill>
          </a:ln>
        </p:spPr>
      </p:pic>
    </p:spTree>
    <p:extLst>
      <p:ext uri="{BB962C8B-B14F-4D97-AF65-F5344CB8AC3E}">
        <p14:creationId xmlns:p14="http://schemas.microsoft.com/office/powerpoint/2010/main" val="18715715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ln>
            <a:noFill/>
          </a:ln>
        </p:spPr>
        <p:txBody>
          <a:bodyPr>
            <a:normAutofit/>
          </a:bodyPr>
          <a:lstStyle/>
          <a:p>
            <a:pPr algn="ctr" eaLnBrk="1" hangingPunct="1"/>
            <a:r>
              <a:rPr lang="en-US" sz="5400" b="1" dirty="0">
                <a:solidFill>
                  <a:srgbClr val="63192E"/>
                </a:solidFill>
              </a:rPr>
              <a:t>WINE</a:t>
            </a:r>
          </a:p>
        </p:txBody>
      </p:sp>
      <p:pic>
        <p:nvPicPr>
          <p:cNvPr id="2" name="Picture 1" descr="Wine glasses -shutterstock_157547561.jpg"/>
          <p:cNvPicPr>
            <a:picLocks noChangeAspect="1"/>
          </p:cNvPicPr>
          <p:nvPr/>
        </p:nvPicPr>
        <p:blipFill rotWithShape="1">
          <a:blip r:embed="rId3" cstate="email">
            <a:extLst>
              <a:ext uri="{28A0092B-C50C-407E-A947-70E740481C1C}">
                <a14:useLocalDpi xmlns:a14="http://schemas.microsoft.com/office/drawing/2010/main" val="0"/>
              </a:ext>
            </a:extLst>
          </a:blip>
          <a:srcRect t="14607"/>
          <a:stretch/>
        </p:blipFill>
        <p:spPr>
          <a:xfrm>
            <a:off x="1392768" y="1751474"/>
            <a:ext cx="6783675" cy="4812866"/>
          </a:xfrm>
          <a:prstGeom prst="rect">
            <a:avLst/>
          </a:prstGeom>
        </p:spPr>
      </p:pic>
    </p:spTree>
    <p:extLst>
      <p:ext uri="{BB962C8B-B14F-4D97-AF65-F5344CB8AC3E}">
        <p14:creationId xmlns:p14="http://schemas.microsoft.com/office/powerpoint/2010/main" val="28725268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584076" y="151691"/>
            <a:ext cx="8393907" cy="1136915"/>
          </a:xfrm>
          <a:ln>
            <a:noFill/>
          </a:ln>
        </p:spPr>
        <p:txBody>
          <a:bodyPr>
            <a:normAutofit/>
          </a:bodyPr>
          <a:lstStyle/>
          <a:p>
            <a:pPr algn="ctr" eaLnBrk="1" hangingPunct="1"/>
            <a:r>
              <a:rPr lang="en-US" sz="5400" b="1" dirty="0">
                <a:solidFill>
                  <a:srgbClr val="63192E"/>
                </a:solidFill>
              </a:rPr>
              <a:t>DINING ETIQUETTE</a:t>
            </a:r>
          </a:p>
        </p:txBody>
      </p:sp>
      <p:sp>
        <p:nvSpPr>
          <p:cNvPr id="2" name="Rectangle 1"/>
          <p:cNvSpPr/>
          <p:nvPr/>
        </p:nvSpPr>
        <p:spPr>
          <a:xfrm>
            <a:off x="938281" y="2415770"/>
            <a:ext cx="7293014" cy="2938924"/>
          </a:xfrm>
          <a:prstGeom prst="rect">
            <a:avLst/>
          </a:prstGeom>
          <a:noFill/>
        </p:spPr>
        <p:txBody>
          <a:bodyPr wrap="none" lIns="90818" tIns="45409" rIns="90818" bIns="45409">
            <a:spAutoFit/>
          </a:bodyPr>
          <a:lstStyle/>
          <a:p>
            <a:pPr algn="ctr"/>
            <a:r>
              <a:rPr lang="en-CA" sz="6600" b="1" dirty="0">
                <a:ln w="12700">
                  <a:noFill/>
                  <a:prstDash val="solid"/>
                </a:ln>
                <a:solidFill>
                  <a:srgbClr val="595959"/>
                </a:solidFill>
                <a:effectLst>
                  <a:outerShdw blurRad="41275" dist="20320" dir="1800000" algn="tl" rotWithShape="0">
                    <a:srgbClr val="000000">
                      <a:alpha val="40000"/>
                    </a:srgbClr>
                  </a:outerShdw>
                </a:effectLst>
              </a:rPr>
              <a:t>WESTERN </a:t>
            </a:r>
          </a:p>
          <a:p>
            <a:pPr algn="ctr"/>
            <a:r>
              <a:rPr lang="en-CA" sz="6600" b="1" dirty="0">
                <a:ln w="12700">
                  <a:noFill/>
                  <a:prstDash val="solid"/>
                </a:ln>
                <a:solidFill>
                  <a:srgbClr val="595959"/>
                </a:solidFill>
                <a:effectLst>
                  <a:outerShdw blurRad="41275" dist="20320" dir="1800000" algn="tl" rotWithShape="0">
                    <a:srgbClr val="000000">
                      <a:alpha val="40000"/>
                    </a:srgbClr>
                  </a:outerShdw>
                </a:effectLst>
              </a:rPr>
              <a:t>DINING STYLES</a:t>
            </a:r>
          </a:p>
          <a:p>
            <a:pPr algn="ctr"/>
            <a:r>
              <a:rPr lang="en-CA" sz="5400" b="1" i="1" dirty="0">
                <a:ln w="12700">
                  <a:noFill/>
                  <a:prstDash val="solid"/>
                </a:ln>
                <a:solidFill>
                  <a:srgbClr val="595959"/>
                </a:solidFill>
                <a:effectLst>
                  <a:outerShdw blurRad="41275" dist="20320" dir="1800000" algn="tl" rotWithShape="0">
                    <a:srgbClr val="000000">
                      <a:alpha val="40000"/>
                    </a:srgbClr>
                  </a:outerShdw>
                </a:effectLst>
              </a:rPr>
              <a:t>‘EUROPEAN/ AMERICAN’</a:t>
            </a:r>
          </a:p>
        </p:txBody>
      </p:sp>
    </p:spTree>
    <p:extLst>
      <p:ext uri="{BB962C8B-B14F-4D97-AF65-F5344CB8AC3E}">
        <p14:creationId xmlns:p14="http://schemas.microsoft.com/office/powerpoint/2010/main" val="29679081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11883" y="227383"/>
            <a:ext cx="8626073" cy="985326"/>
          </a:xfrm>
        </p:spPr>
        <p:txBody>
          <a:bodyPr>
            <a:noAutofit/>
          </a:bodyPr>
          <a:lstStyle/>
          <a:p>
            <a:pPr algn="ctr"/>
            <a:r>
              <a:rPr lang="en-US" sz="4800" b="1" dirty="0">
                <a:solidFill>
                  <a:srgbClr val="63192E"/>
                </a:solidFill>
              </a:rPr>
              <a:t>DINING STYLE - EUROPEAN</a:t>
            </a:r>
          </a:p>
        </p:txBody>
      </p:sp>
      <p:pic>
        <p:nvPicPr>
          <p:cNvPr id="29699" name="Picture 5" descr="IMGP057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53604" y="1989559"/>
            <a:ext cx="5683517" cy="411795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55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5778" y="44388"/>
            <a:ext cx="8393907" cy="1133757"/>
          </a:xfrm>
        </p:spPr>
        <p:txBody>
          <a:bodyPr>
            <a:normAutofit/>
          </a:bodyPr>
          <a:lstStyle/>
          <a:p>
            <a:pPr algn="ctr"/>
            <a:r>
              <a:rPr lang="en-US" sz="4800" b="1" dirty="0">
                <a:solidFill>
                  <a:srgbClr val="63192E"/>
                </a:solidFill>
              </a:rPr>
              <a:t>DINING STYLE - AMERICAN</a:t>
            </a:r>
          </a:p>
        </p:txBody>
      </p:sp>
      <p:pic>
        <p:nvPicPr>
          <p:cNvPr id="143363" name="Picture 3" descr="IMGP053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65537" y="2260584"/>
            <a:ext cx="4274675" cy="309493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5" descr="IMGP0579"/>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a:off x="233164" y="2260586"/>
            <a:ext cx="4274675" cy="3098092"/>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4604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 y="44388"/>
            <a:ext cx="9326562" cy="1133757"/>
          </a:xfrm>
        </p:spPr>
        <p:txBody>
          <a:bodyPr>
            <a:noAutofit/>
          </a:bodyPr>
          <a:lstStyle/>
          <a:p>
            <a:pPr algn="ctr" eaLnBrk="1" hangingPunct="1"/>
            <a:r>
              <a:rPr lang="en-US" sz="4700" b="1" dirty="0">
                <a:solidFill>
                  <a:srgbClr val="63192E"/>
                </a:solidFill>
              </a:rPr>
              <a:t>RESTING POSITION - EUROPEAN</a:t>
            </a:r>
          </a:p>
        </p:txBody>
      </p:sp>
      <p:pic>
        <p:nvPicPr>
          <p:cNvPr id="8" name="Picture 4" descr="IMGP057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10173" y="2622874"/>
            <a:ext cx="4196954" cy="304282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descr="IMGP057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0885" y="2622874"/>
            <a:ext cx="4196954" cy="304282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1761714" y="1707721"/>
            <a:ext cx="1476706" cy="58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18" tIns="45409" rIns="90818" bIns="45409">
            <a:spAutoFit/>
          </a:bodyPr>
          <a:lstStyle/>
          <a:p>
            <a:pPr>
              <a:spcBef>
                <a:spcPct val="50000"/>
              </a:spcBef>
              <a:defRPr/>
            </a:pPr>
            <a:r>
              <a:rPr lang="en-US" sz="3200" b="1" dirty="0">
                <a:effectLst>
                  <a:outerShdw blurRad="38100" dist="38100" dir="2700000" algn="tl">
                    <a:srgbClr val="C0C0C0"/>
                  </a:outerShdw>
                </a:effectLst>
                <a:latin typeface="Arial"/>
                <a:cs typeface="Arial"/>
              </a:rPr>
              <a:t>Right</a:t>
            </a:r>
          </a:p>
        </p:txBody>
      </p:sp>
      <p:sp>
        <p:nvSpPr>
          <p:cNvPr id="12" name="Text Box 7"/>
          <p:cNvSpPr txBox="1">
            <a:spLocks noChangeArrowheads="1"/>
          </p:cNvSpPr>
          <p:nvPr/>
        </p:nvSpPr>
        <p:spPr bwMode="auto">
          <a:xfrm>
            <a:off x="6030241" y="1689560"/>
            <a:ext cx="1758228" cy="58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818" tIns="45409" rIns="90818" bIns="45409">
            <a:spAutoFit/>
          </a:bodyPr>
          <a:lstStyle/>
          <a:p>
            <a:pPr>
              <a:spcBef>
                <a:spcPct val="50000"/>
              </a:spcBef>
              <a:defRPr/>
            </a:pPr>
            <a:r>
              <a:rPr lang="en-US" sz="3200" b="1" dirty="0">
                <a:effectLst>
                  <a:outerShdw blurRad="38100" dist="38100" dir="2700000" algn="tl">
                    <a:srgbClr val="C0C0C0"/>
                  </a:outerShdw>
                </a:effectLst>
                <a:latin typeface="Arial"/>
                <a:cs typeface="Arial"/>
              </a:rPr>
              <a:t>Wrong</a:t>
            </a:r>
          </a:p>
        </p:txBody>
      </p:sp>
    </p:spTree>
    <p:extLst>
      <p:ext uri="{BB962C8B-B14F-4D97-AF65-F5344CB8AC3E}">
        <p14:creationId xmlns:p14="http://schemas.microsoft.com/office/powerpoint/2010/main" val="7241135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49128" y="170537"/>
            <a:ext cx="8937957" cy="985326"/>
          </a:xfrm>
        </p:spPr>
        <p:txBody>
          <a:bodyPr>
            <a:noAutofit/>
          </a:bodyPr>
          <a:lstStyle/>
          <a:p>
            <a:pPr algn="ctr" eaLnBrk="1" hangingPunct="1"/>
            <a:r>
              <a:rPr lang="en-US" sz="4700" b="1" dirty="0">
                <a:solidFill>
                  <a:srgbClr val="63192E"/>
                </a:solidFill>
              </a:rPr>
              <a:t>RESTING POSITION - AMERICAN</a:t>
            </a:r>
          </a:p>
        </p:txBody>
      </p:sp>
      <p:pic>
        <p:nvPicPr>
          <p:cNvPr id="2" name="Picture 1"/>
          <p:cNvPicPr>
            <a:picLocks noChangeAspect="1"/>
          </p:cNvPicPr>
          <p:nvPr/>
        </p:nvPicPr>
        <p:blipFill rotWithShape="1">
          <a:blip r:embed="rId3"/>
          <a:srcRect l="4635" t="4387" r="8200" b="8307"/>
          <a:stretch/>
        </p:blipFill>
        <p:spPr>
          <a:xfrm rot="10800000">
            <a:off x="1855439" y="2014520"/>
            <a:ext cx="5621107" cy="4117959"/>
          </a:xfrm>
          <a:prstGeom prst="rect">
            <a:avLst/>
          </a:prstGeom>
          <a:ln>
            <a:solidFill>
              <a:srgbClr val="000000"/>
            </a:solidFill>
          </a:ln>
        </p:spPr>
      </p:pic>
    </p:spTree>
    <p:extLst>
      <p:ext uri="{BB962C8B-B14F-4D97-AF65-F5344CB8AC3E}">
        <p14:creationId xmlns:p14="http://schemas.microsoft.com/office/powerpoint/2010/main" val="71659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66329" y="57076"/>
            <a:ext cx="8393907" cy="1136915"/>
          </a:xfrm>
        </p:spPr>
        <p:txBody>
          <a:bodyPr>
            <a:normAutofit/>
          </a:bodyPr>
          <a:lstStyle/>
          <a:p>
            <a:pPr algn="ctr" eaLnBrk="1" hangingPunct="1"/>
            <a:r>
              <a:rPr lang="en-US" sz="5400" b="1" dirty="0">
                <a:solidFill>
                  <a:srgbClr val="63192E"/>
                </a:solidFill>
              </a:rPr>
              <a:t>FINISHED POSITION</a:t>
            </a:r>
          </a:p>
        </p:txBody>
      </p:sp>
      <p:pic>
        <p:nvPicPr>
          <p:cNvPr id="5" name="Picture 4" descr="IMGP057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11937" y="1776814"/>
            <a:ext cx="5682156" cy="411795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040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66329" y="57076"/>
            <a:ext cx="8393907" cy="1136915"/>
          </a:xfrm>
        </p:spPr>
        <p:txBody>
          <a:bodyPr>
            <a:normAutofit/>
          </a:bodyPr>
          <a:lstStyle/>
          <a:p>
            <a:pPr algn="ctr" eaLnBrk="1" hangingPunct="1"/>
            <a:r>
              <a:rPr lang="en-US" sz="5400" b="1" dirty="0">
                <a:solidFill>
                  <a:srgbClr val="63192E"/>
                </a:solidFill>
              </a:rPr>
              <a:t>DINING ETIQUETTE</a:t>
            </a:r>
          </a:p>
        </p:txBody>
      </p:sp>
      <p:sp>
        <p:nvSpPr>
          <p:cNvPr id="2" name="TextBox 1"/>
          <p:cNvSpPr txBox="1"/>
          <p:nvPr/>
        </p:nvSpPr>
        <p:spPr>
          <a:xfrm>
            <a:off x="1020708" y="2330675"/>
            <a:ext cx="7456840" cy="2296034"/>
          </a:xfrm>
          <a:prstGeom prst="rect">
            <a:avLst/>
          </a:prstGeom>
          <a:noFill/>
        </p:spPr>
        <p:txBody>
          <a:bodyPr wrap="square" lIns="90818" tIns="45409" rIns="90818" bIns="45409" rtlCol="0">
            <a:spAutoFit/>
          </a:bodyPr>
          <a:lstStyle/>
          <a:p>
            <a:pPr algn="ctr"/>
            <a:r>
              <a:rPr lang="en-CA" sz="7200" dirty="0">
                <a:solidFill>
                  <a:srgbClr val="595959"/>
                </a:solidFill>
              </a:rPr>
              <a:t>Test Your </a:t>
            </a:r>
          </a:p>
          <a:p>
            <a:pPr algn="ctr"/>
            <a:r>
              <a:rPr lang="en-CA" sz="7200" dirty="0">
                <a:solidFill>
                  <a:srgbClr val="595959"/>
                </a:solidFill>
              </a:rPr>
              <a:t>Skills!</a:t>
            </a:r>
          </a:p>
        </p:txBody>
      </p:sp>
    </p:spTree>
    <p:extLst>
      <p:ext uri="{BB962C8B-B14F-4D97-AF65-F5344CB8AC3E}">
        <p14:creationId xmlns:p14="http://schemas.microsoft.com/office/powerpoint/2010/main" val="2474899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solidFill>
                  <a:srgbClr val="63192E"/>
                </a:solidFill>
              </a:rPr>
              <a:t>SOCIAL SEATING</a:t>
            </a:r>
            <a:endParaRPr lang="en-US" sz="5400" dirty="0"/>
          </a:p>
        </p:txBody>
      </p:sp>
      <p:pic>
        <p:nvPicPr>
          <p:cNvPr id="3" name="Picture 2" descr="Seating - Socia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5324" y="1624727"/>
            <a:ext cx="6455753" cy="4864849"/>
          </a:xfrm>
          <a:prstGeom prst="rect">
            <a:avLst/>
          </a:prstGeom>
        </p:spPr>
      </p:pic>
    </p:spTree>
    <p:extLst>
      <p:ext uri="{BB962C8B-B14F-4D97-AF65-F5344CB8AC3E}">
        <p14:creationId xmlns:p14="http://schemas.microsoft.com/office/powerpoint/2010/main" val="37067972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noAutofit/>
          </a:bodyPr>
          <a:lstStyle/>
          <a:p>
            <a:pPr algn="l" eaLnBrk="1" hangingPunct="1"/>
            <a:r>
              <a:rPr lang="en-US" sz="4000" b="1" i="1" dirty="0">
                <a:solidFill>
                  <a:srgbClr val="63192E"/>
                </a:solidFill>
              </a:rPr>
              <a:t>When dining socially, who is served first?</a:t>
            </a:r>
            <a:endParaRPr lang="en-CA" sz="4000" b="1" i="1" dirty="0">
              <a:solidFill>
                <a:srgbClr val="63192E"/>
              </a:solidFill>
            </a:endParaRPr>
          </a:p>
        </p:txBody>
      </p:sp>
      <p:sp>
        <p:nvSpPr>
          <p:cNvPr id="180227" name="Rectangle 3"/>
          <p:cNvSpPr>
            <a:spLocks noGrp="1" noChangeArrowheads="1"/>
          </p:cNvSpPr>
          <p:nvPr>
            <p:ph type="body" idx="1"/>
          </p:nvPr>
        </p:nvSpPr>
        <p:spPr>
          <a:xfrm>
            <a:off x="647305" y="2479624"/>
            <a:ext cx="8393907" cy="1743269"/>
          </a:xfrm>
          <a:ln w="28575">
            <a:noFill/>
            <a:miter lim="800000"/>
            <a:headEnd/>
            <a:tailEnd/>
          </a:ln>
        </p:spPr>
        <p:txBody>
          <a:bodyPr>
            <a:normAutofit/>
          </a:bodyPr>
          <a:lstStyle/>
          <a:p>
            <a:pPr marL="605455" indent="-605455">
              <a:lnSpc>
                <a:spcPct val="90000"/>
              </a:lnSpc>
              <a:buFont typeface="Wingdings" pitchFamily="2" charset="2"/>
              <a:buAutoNum type="alphaLcParenR"/>
            </a:pPr>
            <a:r>
              <a:rPr lang="en-US" sz="3200" dirty="0"/>
              <a:t>The Host</a:t>
            </a:r>
          </a:p>
          <a:p>
            <a:pPr marL="605455" indent="-605455">
              <a:lnSpc>
                <a:spcPct val="90000"/>
              </a:lnSpc>
              <a:buFont typeface="Wingdings" pitchFamily="2" charset="2"/>
              <a:buAutoNum type="alphaLcParenR"/>
            </a:pPr>
            <a:r>
              <a:rPr lang="en-US" sz="3200" dirty="0"/>
              <a:t>The Guest of Honour</a:t>
            </a:r>
          </a:p>
          <a:p>
            <a:pPr marL="605455" indent="-605455">
              <a:lnSpc>
                <a:spcPct val="90000"/>
              </a:lnSpc>
              <a:buFont typeface="Wingdings" pitchFamily="2" charset="2"/>
              <a:buAutoNum type="alphaLcParenR"/>
            </a:pPr>
            <a:r>
              <a:rPr lang="en-US" sz="3200" dirty="0"/>
              <a:t>The Hosts Grandmother</a:t>
            </a:r>
            <a:endParaRPr lang="en-CA" sz="3200" dirty="0"/>
          </a:p>
        </p:txBody>
      </p:sp>
    </p:spTree>
    <p:extLst>
      <p:ext uri="{BB962C8B-B14F-4D97-AF65-F5344CB8AC3E}">
        <p14:creationId xmlns:p14="http://schemas.microsoft.com/office/powerpoint/2010/main" val="312537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noAutofit/>
          </a:bodyPr>
          <a:lstStyle/>
          <a:p>
            <a:pPr algn="l" eaLnBrk="1" hangingPunct="1"/>
            <a:r>
              <a:rPr lang="en-US" sz="4000" b="1" i="1" dirty="0">
                <a:solidFill>
                  <a:srgbClr val="63192E"/>
                </a:solidFill>
              </a:rPr>
              <a:t>When dining socially, who is served first?</a:t>
            </a:r>
            <a:endParaRPr lang="en-CA" sz="4000" b="1" i="1" dirty="0">
              <a:solidFill>
                <a:srgbClr val="63192E"/>
              </a:solidFill>
            </a:endParaRPr>
          </a:p>
        </p:txBody>
      </p:sp>
      <p:sp>
        <p:nvSpPr>
          <p:cNvPr id="3" name="Rectangle 2"/>
          <p:cNvSpPr/>
          <p:nvPr/>
        </p:nvSpPr>
        <p:spPr>
          <a:xfrm>
            <a:off x="1196340" y="3025140"/>
            <a:ext cx="3924300"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80227" name="Rectangle 3"/>
          <p:cNvSpPr>
            <a:spLocks noGrp="1" noChangeArrowheads="1"/>
          </p:cNvSpPr>
          <p:nvPr>
            <p:ph type="body" idx="1"/>
          </p:nvPr>
        </p:nvSpPr>
        <p:spPr>
          <a:xfrm>
            <a:off x="647305" y="2479624"/>
            <a:ext cx="8393907" cy="1743269"/>
          </a:xfrm>
          <a:ln w="28575">
            <a:noFill/>
            <a:miter lim="800000"/>
            <a:headEnd/>
            <a:tailEnd/>
          </a:ln>
        </p:spPr>
        <p:txBody>
          <a:bodyPr>
            <a:normAutofit/>
          </a:bodyPr>
          <a:lstStyle/>
          <a:p>
            <a:pPr marL="605455" indent="-605455">
              <a:lnSpc>
                <a:spcPct val="90000"/>
              </a:lnSpc>
              <a:buFont typeface="Wingdings" pitchFamily="2" charset="2"/>
              <a:buAutoNum type="alphaLcParenR"/>
            </a:pPr>
            <a:r>
              <a:rPr lang="en-US" sz="3200" dirty="0"/>
              <a:t>The Host</a:t>
            </a:r>
          </a:p>
          <a:p>
            <a:pPr marL="605455" indent="-605455">
              <a:lnSpc>
                <a:spcPct val="90000"/>
              </a:lnSpc>
              <a:buFont typeface="Wingdings" pitchFamily="2" charset="2"/>
              <a:buAutoNum type="alphaLcParenR"/>
            </a:pPr>
            <a:r>
              <a:rPr lang="en-US" sz="3200" b="1" dirty="0"/>
              <a:t>The Guest of Honour</a:t>
            </a:r>
          </a:p>
          <a:p>
            <a:pPr marL="605455" indent="-605455">
              <a:lnSpc>
                <a:spcPct val="90000"/>
              </a:lnSpc>
              <a:buFont typeface="Wingdings" pitchFamily="2" charset="2"/>
              <a:buAutoNum type="alphaLcParenR"/>
            </a:pPr>
            <a:r>
              <a:rPr lang="en-US" sz="3200" dirty="0"/>
              <a:t>The Hosts Grandmother</a:t>
            </a:r>
            <a:endParaRPr lang="en-CA" sz="3200" dirty="0"/>
          </a:p>
        </p:txBody>
      </p:sp>
    </p:spTree>
    <p:extLst>
      <p:ext uri="{BB962C8B-B14F-4D97-AF65-F5344CB8AC3E}">
        <p14:creationId xmlns:p14="http://schemas.microsoft.com/office/powerpoint/2010/main" val="1564071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24881" y="100413"/>
            <a:ext cx="8316185" cy="1169292"/>
          </a:xfrm>
        </p:spPr>
        <p:txBody>
          <a:bodyPr>
            <a:noAutofit/>
          </a:bodyPr>
          <a:lstStyle/>
          <a:p>
            <a:pPr algn="l" eaLnBrk="1" hangingPunct="1"/>
            <a:r>
              <a:rPr lang="en-US" sz="4000" b="1" i="1" dirty="0">
                <a:solidFill>
                  <a:srgbClr val="63192E"/>
                </a:solidFill>
              </a:rPr>
              <a:t>The best time to </a:t>
            </a:r>
            <a:r>
              <a:rPr lang="en-US" sz="4000" b="1" i="1" dirty="0" smtClean="0">
                <a:solidFill>
                  <a:srgbClr val="63192E"/>
                </a:solidFill>
              </a:rPr>
              <a:t>conduct </a:t>
            </a:r>
            <a:r>
              <a:rPr lang="en-US" sz="4000" b="1" i="1" dirty="0">
                <a:solidFill>
                  <a:srgbClr val="63192E"/>
                </a:solidFill>
              </a:rPr>
              <a:t>business at a </a:t>
            </a:r>
            <a:r>
              <a:rPr lang="en-US" sz="4000" b="1" i="1" dirty="0" smtClean="0">
                <a:solidFill>
                  <a:srgbClr val="63192E"/>
                </a:solidFill>
              </a:rPr>
              <a:t>meal is</a:t>
            </a:r>
            <a:r>
              <a:rPr lang="is-IS" sz="4000" b="1" i="1" dirty="0" smtClean="0">
                <a:solidFill>
                  <a:srgbClr val="63192E"/>
                </a:solidFill>
              </a:rPr>
              <a:t>…</a:t>
            </a:r>
            <a:endParaRPr lang="en-CA" sz="4000" b="1" i="1" dirty="0">
              <a:solidFill>
                <a:srgbClr val="63192E"/>
              </a:solidFill>
            </a:endParaRPr>
          </a:p>
        </p:txBody>
      </p:sp>
      <p:sp>
        <p:nvSpPr>
          <p:cNvPr id="37891" name="Rectangle 3"/>
          <p:cNvSpPr>
            <a:spLocks noGrp="1" noChangeArrowheads="1"/>
          </p:cNvSpPr>
          <p:nvPr>
            <p:ph type="body" idx="1"/>
          </p:nvPr>
        </p:nvSpPr>
        <p:spPr>
          <a:xfrm>
            <a:off x="698433" y="2336375"/>
            <a:ext cx="8393907" cy="2652801"/>
          </a:xfrm>
          <a:ln w="28575">
            <a:solidFill>
              <a:srgbClr val="FFFFFF"/>
            </a:solidFill>
            <a:miter lim="800000"/>
            <a:headEnd/>
            <a:tailEnd/>
          </a:ln>
        </p:spPr>
        <p:txBody>
          <a:bodyPr/>
          <a:lstStyle/>
          <a:p>
            <a:pPr marL="605455" indent="-605455">
              <a:buFont typeface="Wingdings" pitchFamily="2" charset="2"/>
              <a:buAutoNum type="alphaLcParenR"/>
            </a:pPr>
            <a:r>
              <a:rPr lang="en-US" sz="3200" dirty="0">
                <a:solidFill>
                  <a:srgbClr val="000000"/>
                </a:solidFill>
              </a:rPr>
              <a:t>Before the meal</a:t>
            </a:r>
          </a:p>
          <a:p>
            <a:pPr marL="605455" indent="-605455">
              <a:buFont typeface="Wingdings" pitchFamily="2" charset="2"/>
              <a:buAutoNum type="alphaLcParenR"/>
            </a:pPr>
            <a:r>
              <a:rPr lang="en-US" sz="3200" dirty="0">
                <a:solidFill>
                  <a:srgbClr val="000000"/>
                </a:solidFill>
              </a:rPr>
              <a:t>During the meal</a:t>
            </a:r>
          </a:p>
          <a:p>
            <a:pPr marL="605455" indent="-605455">
              <a:buFont typeface="Wingdings" pitchFamily="2" charset="2"/>
              <a:buAutoNum type="alphaLcParenR"/>
            </a:pPr>
            <a:r>
              <a:rPr lang="en-US" sz="3200" dirty="0">
                <a:solidFill>
                  <a:srgbClr val="000000"/>
                </a:solidFill>
              </a:rPr>
              <a:t>After the meal</a:t>
            </a:r>
          </a:p>
          <a:p>
            <a:pPr marL="605455" indent="-605455">
              <a:buFont typeface="Wingdings" pitchFamily="2" charset="2"/>
              <a:buAutoNum type="alphaLcParenR"/>
            </a:pPr>
            <a:r>
              <a:rPr lang="en-US" sz="3200" dirty="0">
                <a:solidFill>
                  <a:srgbClr val="000000"/>
                </a:solidFill>
              </a:rPr>
              <a:t>During dessert</a:t>
            </a:r>
          </a:p>
          <a:p>
            <a:pPr marL="605455" indent="-605455">
              <a:buNone/>
            </a:pPr>
            <a:endParaRPr lang="en-CA" dirty="0" smtClean="0">
              <a:solidFill>
                <a:srgbClr val="000000"/>
              </a:solidFill>
            </a:endParaRPr>
          </a:p>
        </p:txBody>
      </p:sp>
    </p:spTree>
    <p:extLst>
      <p:ext uri="{BB962C8B-B14F-4D97-AF65-F5344CB8AC3E}">
        <p14:creationId xmlns:p14="http://schemas.microsoft.com/office/powerpoint/2010/main" val="2708876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24881" y="151201"/>
            <a:ext cx="8316185" cy="985326"/>
          </a:xfrm>
        </p:spPr>
        <p:txBody>
          <a:bodyPr>
            <a:noAutofit/>
          </a:bodyPr>
          <a:lstStyle/>
          <a:p>
            <a:r>
              <a:rPr lang="en-US" sz="4000" b="1" i="1" dirty="0">
                <a:solidFill>
                  <a:srgbClr val="63192E"/>
                </a:solidFill>
              </a:rPr>
              <a:t>The best time to conduct business at a meal is</a:t>
            </a:r>
            <a:r>
              <a:rPr lang="is-IS" sz="4000" b="1" i="1" dirty="0">
                <a:solidFill>
                  <a:srgbClr val="63192E"/>
                </a:solidFill>
              </a:rPr>
              <a:t>…</a:t>
            </a:r>
            <a:endParaRPr lang="en-CA" sz="4000" b="1" i="1" dirty="0">
              <a:solidFill>
                <a:srgbClr val="63192E"/>
              </a:solidFill>
            </a:endParaRPr>
          </a:p>
        </p:txBody>
      </p:sp>
      <p:sp>
        <p:nvSpPr>
          <p:cNvPr id="4" name="Rectangle 3"/>
          <p:cNvSpPr/>
          <p:nvPr/>
        </p:nvSpPr>
        <p:spPr>
          <a:xfrm>
            <a:off x="1196340" y="2390140"/>
            <a:ext cx="3924300"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5" name="Rectangle 4"/>
          <p:cNvSpPr/>
          <p:nvPr/>
        </p:nvSpPr>
        <p:spPr>
          <a:xfrm>
            <a:off x="1202690" y="2974340"/>
            <a:ext cx="3924300"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 name="Rectangle 5"/>
          <p:cNvSpPr/>
          <p:nvPr/>
        </p:nvSpPr>
        <p:spPr>
          <a:xfrm>
            <a:off x="1202690" y="3558540"/>
            <a:ext cx="3924300"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7" name="Rectangle 6"/>
          <p:cNvSpPr/>
          <p:nvPr/>
        </p:nvSpPr>
        <p:spPr>
          <a:xfrm>
            <a:off x="1215390" y="4142740"/>
            <a:ext cx="3924300"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7891" name="Rectangle 3"/>
          <p:cNvSpPr>
            <a:spLocks noGrp="1" noChangeArrowheads="1"/>
          </p:cNvSpPr>
          <p:nvPr>
            <p:ph type="body" idx="1"/>
          </p:nvPr>
        </p:nvSpPr>
        <p:spPr>
          <a:xfrm>
            <a:off x="698433" y="2336375"/>
            <a:ext cx="8393907" cy="2652801"/>
          </a:xfrm>
          <a:ln w="28575">
            <a:solidFill>
              <a:srgbClr val="FFFFFF"/>
            </a:solidFill>
            <a:miter lim="800000"/>
            <a:headEnd/>
            <a:tailEnd/>
          </a:ln>
        </p:spPr>
        <p:txBody>
          <a:bodyPr/>
          <a:lstStyle/>
          <a:p>
            <a:pPr marL="605455" indent="-605455">
              <a:buFont typeface="Wingdings" pitchFamily="2" charset="2"/>
              <a:buAutoNum type="alphaLcParenR"/>
            </a:pPr>
            <a:r>
              <a:rPr lang="en-US" sz="3200" b="1" dirty="0"/>
              <a:t>Before the meal</a:t>
            </a:r>
          </a:p>
          <a:p>
            <a:pPr marL="605455" indent="-605455">
              <a:buFont typeface="Wingdings" pitchFamily="2" charset="2"/>
              <a:buAutoNum type="alphaLcParenR"/>
            </a:pPr>
            <a:r>
              <a:rPr lang="en-US" sz="3200" b="1" dirty="0"/>
              <a:t>During the meal</a:t>
            </a:r>
          </a:p>
          <a:p>
            <a:pPr marL="605455" indent="-605455">
              <a:buFont typeface="Wingdings" pitchFamily="2" charset="2"/>
              <a:buAutoNum type="alphaLcParenR"/>
            </a:pPr>
            <a:r>
              <a:rPr lang="en-US" sz="3200" b="1" dirty="0"/>
              <a:t>After the meal</a:t>
            </a:r>
          </a:p>
          <a:p>
            <a:pPr marL="605455" indent="-605455">
              <a:buFont typeface="Wingdings" pitchFamily="2" charset="2"/>
              <a:buAutoNum type="alphaLcParenR"/>
            </a:pPr>
            <a:r>
              <a:rPr lang="en-US" sz="3200" b="1" dirty="0"/>
              <a:t>During dessert</a:t>
            </a:r>
          </a:p>
          <a:p>
            <a:pPr marL="605455" indent="-605455">
              <a:buNone/>
            </a:pPr>
            <a:endParaRPr lang="en-CA" dirty="0" smtClean="0"/>
          </a:p>
        </p:txBody>
      </p:sp>
    </p:spTree>
    <p:extLst>
      <p:ext uri="{BB962C8B-B14F-4D97-AF65-F5344CB8AC3E}">
        <p14:creationId xmlns:p14="http://schemas.microsoft.com/office/powerpoint/2010/main" val="1429040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41279"/>
            <a:ext cx="9326563" cy="1136915"/>
          </a:xfrm>
        </p:spPr>
        <p:txBody>
          <a:bodyPr>
            <a:noAutofit/>
          </a:bodyPr>
          <a:lstStyle/>
          <a:p>
            <a:pPr>
              <a:lnSpc>
                <a:spcPct val="80000"/>
              </a:lnSpc>
            </a:pPr>
            <a:r>
              <a:rPr lang="en-CA" sz="3900" b="1" i="1" dirty="0">
                <a:solidFill>
                  <a:srgbClr val="63192E"/>
                </a:solidFill>
              </a:rPr>
              <a:t>At business, should you order an alcoholic drink if your client declines?</a:t>
            </a:r>
            <a:endParaRPr lang="en-CA" sz="3900" i="1" dirty="0">
              <a:solidFill>
                <a:srgbClr val="63192E"/>
              </a:solidFill>
            </a:endParaRPr>
          </a:p>
        </p:txBody>
      </p:sp>
      <p:sp>
        <p:nvSpPr>
          <p:cNvPr id="38915" name="Rectangle 3"/>
          <p:cNvSpPr>
            <a:spLocks noGrp="1" noChangeArrowheads="1"/>
          </p:cNvSpPr>
          <p:nvPr>
            <p:ph type="body" idx="1"/>
          </p:nvPr>
        </p:nvSpPr>
        <p:spPr>
          <a:xfrm>
            <a:off x="624987" y="2336374"/>
            <a:ext cx="8393907" cy="1667475"/>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solidFill>
                  <a:srgbClr val="000000"/>
                </a:solidFill>
              </a:rPr>
              <a:t>Yes</a:t>
            </a:r>
          </a:p>
          <a:p>
            <a:pPr marL="605455" indent="-605455">
              <a:buFont typeface="Wingdings" pitchFamily="2" charset="2"/>
              <a:buAutoNum type="alphaLcParenR"/>
            </a:pPr>
            <a:r>
              <a:rPr lang="en-US" sz="3200" dirty="0">
                <a:solidFill>
                  <a:srgbClr val="000000"/>
                </a:solidFill>
              </a:rPr>
              <a:t>No</a:t>
            </a:r>
          </a:p>
          <a:p>
            <a:pPr marL="0" indent="0">
              <a:buNone/>
            </a:pPr>
            <a:endParaRPr lang="en-CA" sz="3200" dirty="0">
              <a:solidFill>
                <a:srgbClr val="000000"/>
              </a:solidFill>
              <a:latin typeface="Arial"/>
              <a:cs typeface="Arial"/>
            </a:endParaRPr>
          </a:p>
        </p:txBody>
      </p:sp>
    </p:spTree>
    <p:extLst>
      <p:ext uri="{BB962C8B-B14F-4D97-AF65-F5344CB8AC3E}">
        <p14:creationId xmlns:p14="http://schemas.microsoft.com/office/powerpoint/2010/main" val="341491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41279"/>
            <a:ext cx="9326563" cy="1136915"/>
          </a:xfrm>
        </p:spPr>
        <p:txBody>
          <a:bodyPr>
            <a:noAutofit/>
          </a:bodyPr>
          <a:lstStyle/>
          <a:p>
            <a:pPr>
              <a:lnSpc>
                <a:spcPct val="80000"/>
              </a:lnSpc>
            </a:pPr>
            <a:r>
              <a:rPr lang="en-CA" sz="3900" b="1" i="1" dirty="0">
                <a:solidFill>
                  <a:srgbClr val="63192E"/>
                </a:solidFill>
              </a:rPr>
              <a:t>At business, should you order an alcoholic drink if your client declines?</a:t>
            </a:r>
            <a:endParaRPr lang="en-CA" sz="3900" i="1" dirty="0">
              <a:solidFill>
                <a:srgbClr val="63192E"/>
              </a:solidFill>
            </a:endParaRPr>
          </a:p>
        </p:txBody>
      </p:sp>
      <p:sp>
        <p:nvSpPr>
          <p:cNvPr id="4" name="Rectangle 3"/>
          <p:cNvSpPr/>
          <p:nvPr/>
        </p:nvSpPr>
        <p:spPr>
          <a:xfrm>
            <a:off x="1202690" y="2388761"/>
            <a:ext cx="1102360"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5" name="Rectangle 4"/>
          <p:cNvSpPr/>
          <p:nvPr/>
        </p:nvSpPr>
        <p:spPr>
          <a:xfrm>
            <a:off x="1202690" y="2966754"/>
            <a:ext cx="1102360"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8915" name="Rectangle 3"/>
          <p:cNvSpPr>
            <a:spLocks noGrp="1" noChangeArrowheads="1"/>
          </p:cNvSpPr>
          <p:nvPr>
            <p:ph type="body" idx="1"/>
          </p:nvPr>
        </p:nvSpPr>
        <p:spPr>
          <a:xfrm>
            <a:off x="624987" y="2336374"/>
            <a:ext cx="8393907" cy="1667475"/>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b="1" dirty="0"/>
              <a:t>Yes</a:t>
            </a:r>
          </a:p>
          <a:p>
            <a:pPr marL="605455" indent="-605455">
              <a:buFont typeface="Wingdings" pitchFamily="2" charset="2"/>
              <a:buAutoNum type="alphaLcParenR"/>
            </a:pPr>
            <a:r>
              <a:rPr lang="en-US" sz="3200" b="1" dirty="0"/>
              <a:t>No</a:t>
            </a:r>
          </a:p>
          <a:p>
            <a:pPr marL="0" indent="0">
              <a:buNone/>
            </a:pPr>
            <a:endParaRPr lang="en-CA" sz="3200" dirty="0">
              <a:latin typeface="Arial"/>
              <a:cs typeface="Arial"/>
            </a:endParaRPr>
          </a:p>
        </p:txBody>
      </p:sp>
    </p:spTree>
    <p:extLst>
      <p:ext uri="{BB962C8B-B14F-4D97-AF65-F5344CB8AC3E}">
        <p14:creationId xmlns:p14="http://schemas.microsoft.com/office/powerpoint/2010/main" val="1754565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127466"/>
            <a:ext cx="9611668" cy="1133757"/>
          </a:xfrm>
        </p:spPr>
        <p:txBody>
          <a:bodyPr>
            <a:normAutofit fontScale="90000"/>
          </a:bodyPr>
          <a:lstStyle/>
          <a:p>
            <a:pPr algn="l" eaLnBrk="1" hangingPunct="1"/>
            <a:r>
              <a:rPr lang="en-US" sz="3400" b="1" i="1" dirty="0"/>
              <a:t/>
            </a:r>
            <a:br>
              <a:rPr lang="en-US" sz="3400" b="1" i="1" dirty="0"/>
            </a:br>
            <a:r>
              <a:rPr lang="en-US" sz="4300" b="1" i="1" dirty="0">
                <a:solidFill>
                  <a:srgbClr val="63192E"/>
                </a:solidFill>
              </a:rPr>
              <a:t>When dining, food should be passed…</a:t>
            </a:r>
          </a:p>
        </p:txBody>
      </p:sp>
      <p:sp>
        <p:nvSpPr>
          <p:cNvPr id="146435" name="Rectangle 3"/>
          <p:cNvSpPr>
            <a:spLocks noGrp="1" noChangeArrowheads="1"/>
          </p:cNvSpPr>
          <p:nvPr>
            <p:ph type="body" idx="1"/>
          </p:nvPr>
        </p:nvSpPr>
        <p:spPr>
          <a:xfrm>
            <a:off x="403433" y="2320925"/>
            <a:ext cx="8393907" cy="1515886"/>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solidFill>
                  <a:srgbClr val="000000"/>
                </a:solidFill>
              </a:rPr>
              <a:t>Clockwise to the left</a:t>
            </a:r>
          </a:p>
          <a:p>
            <a:pPr marL="605455" indent="-605455">
              <a:buFont typeface="Wingdings" pitchFamily="2" charset="2"/>
              <a:buAutoNum type="alphaLcParenR"/>
            </a:pPr>
            <a:r>
              <a:rPr lang="en-US" sz="3200" dirty="0">
                <a:solidFill>
                  <a:srgbClr val="000000"/>
                </a:solidFill>
              </a:rPr>
              <a:t>Counter-Clockwise to the right</a:t>
            </a:r>
          </a:p>
        </p:txBody>
      </p:sp>
    </p:spTree>
    <p:extLst>
      <p:ext uri="{BB962C8B-B14F-4D97-AF65-F5344CB8AC3E}">
        <p14:creationId xmlns:p14="http://schemas.microsoft.com/office/powerpoint/2010/main" val="4699471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127466"/>
            <a:ext cx="9611668" cy="1133757"/>
          </a:xfrm>
        </p:spPr>
        <p:txBody>
          <a:bodyPr>
            <a:normAutofit fontScale="90000"/>
          </a:bodyPr>
          <a:lstStyle/>
          <a:p>
            <a:pPr algn="l" eaLnBrk="1" hangingPunct="1"/>
            <a:r>
              <a:rPr lang="en-US" sz="3400" b="1" i="1" dirty="0"/>
              <a:t/>
            </a:r>
            <a:br>
              <a:rPr lang="en-US" sz="3400" b="1" i="1" dirty="0"/>
            </a:br>
            <a:r>
              <a:rPr lang="en-US" sz="4300" b="1" i="1" dirty="0">
                <a:solidFill>
                  <a:srgbClr val="63192E"/>
                </a:solidFill>
              </a:rPr>
              <a:t>When dining, food should be passed…</a:t>
            </a:r>
          </a:p>
        </p:txBody>
      </p:sp>
      <p:sp>
        <p:nvSpPr>
          <p:cNvPr id="4" name="Rectangle 3"/>
          <p:cNvSpPr/>
          <p:nvPr/>
        </p:nvSpPr>
        <p:spPr>
          <a:xfrm>
            <a:off x="997972" y="2970852"/>
            <a:ext cx="5607544"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46435" name="Rectangle 3"/>
          <p:cNvSpPr>
            <a:spLocks noGrp="1" noChangeArrowheads="1"/>
          </p:cNvSpPr>
          <p:nvPr>
            <p:ph type="body" idx="1"/>
          </p:nvPr>
        </p:nvSpPr>
        <p:spPr>
          <a:xfrm>
            <a:off x="403433" y="2320925"/>
            <a:ext cx="8393907" cy="1515886"/>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t>Clockwise </a:t>
            </a:r>
            <a:r>
              <a:rPr lang="en-US" sz="3200" i="1" dirty="0"/>
              <a:t>to the left</a:t>
            </a:r>
          </a:p>
          <a:p>
            <a:pPr marL="605455" indent="-605455">
              <a:buFont typeface="Wingdings" pitchFamily="2" charset="2"/>
              <a:buAutoNum type="alphaLcParenR"/>
            </a:pPr>
            <a:r>
              <a:rPr lang="en-US" sz="3200" b="1" dirty="0"/>
              <a:t>Counter-Clockwise to the right</a:t>
            </a:r>
          </a:p>
        </p:txBody>
      </p:sp>
    </p:spTree>
    <p:extLst>
      <p:ext uri="{BB962C8B-B14F-4D97-AF65-F5344CB8AC3E}">
        <p14:creationId xmlns:p14="http://schemas.microsoft.com/office/powerpoint/2010/main" val="35184386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33165" y="116012"/>
            <a:ext cx="8860235" cy="1133757"/>
          </a:xfrm>
        </p:spPr>
        <p:txBody>
          <a:bodyPr>
            <a:noAutofit/>
          </a:bodyPr>
          <a:lstStyle/>
          <a:p>
            <a:pPr algn="l" eaLnBrk="1" hangingPunct="1">
              <a:lnSpc>
                <a:spcPct val="80000"/>
              </a:lnSpc>
            </a:pPr>
            <a:r>
              <a:rPr lang="en-US" sz="4000" b="1" i="1" dirty="0">
                <a:solidFill>
                  <a:srgbClr val="63192E"/>
                </a:solidFill>
              </a:rPr>
              <a:t>When leaving the table but will </a:t>
            </a:r>
            <a:r>
              <a:rPr lang="en-US" sz="4000" b="1" i="1" dirty="0" smtClean="0">
                <a:solidFill>
                  <a:srgbClr val="63192E"/>
                </a:solidFill>
              </a:rPr>
              <a:t>return, </a:t>
            </a:r>
            <a:r>
              <a:rPr lang="en-US" sz="4000" b="1" i="1" dirty="0">
                <a:solidFill>
                  <a:srgbClr val="63192E"/>
                </a:solidFill>
              </a:rPr>
              <a:t>leave your napkin…</a:t>
            </a:r>
          </a:p>
        </p:txBody>
      </p:sp>
      <p:sp>
        <p:nvSpPr>
          <p:cNvPr id="62467" name="Rectangle 3"/>
          <p:cNvSpPr>
            <a:spLocks noGrp="1" noChangeArrowheads="1"/>
          </p:cNvSpPr>
          <p:nvPr>
            <p:ph type="body" idx="1"/>
          </p:nvPr>
        </p:nvSpPr>
        <p:spPr>
          <a:xfrm>
            <a:off x="388607" y="2245382"/>
            <a:ext cx="8704792" cy="2955978"/>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t>On the table to the right of your place setting?</a:t>
            </a:r>
          </a:p>
          <a:p>
            <a:pPr marL="605455" indent="-605455">
              <a:buFont typeface="Wingdings" pitchFamily="2" charset="2"/>
              <a:buAutoNum type="alphaLcParenR"/>
            </a:pPr>
            <a:r>
              <a:rPr lang="en-US" sz="3200" dirty="0"/>
              <a:t>On your chair?</a:t>
            </a:r>
          </a:p>
          <a:p>
            <a:pPr marL="605455" indent="-605455">
              <a:buFont typeface="Wingdings" pitchFamily="2" charset="2"/>
              <a:buAutoNum type="alphaLcParenR"/>
            </a:pPr>
            <a:r>
              <a:rPr lang="en-US" sz="3200" dirty="0"/>
              <a:t>On the table to the left of your place setting?</a:t>
            </a:r>
          </a:p>
        </p:txBody>
      </p:sp>
    </p:spTree>
    <p:extLst>
      <p:ext uri="{BB962C8B-B14F-4D97-AF65-F5344CB8AC3E}">
        <p14:creationId xmlns:p14="http://schemas.microsoft.com/office/powerpoint/2010/main" val="35282872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33165" y="116012"/>
            <a:ext cx="8860235" cy="1133757"/>
          </a:xfrm>
        </p:spPr>
        <p:txBody>
          <a:bodyPr>
            <a:noAutofit/>
          </a:bodyPr>
          <a:lstStyle/>
          <a:p>
            <a:pPr algn="l" eaLnBrk="1" hangingPunct="1">
              <a:lnSpc>
                <a:spcPct val="80000"/>
              </a:lnSpc>
            </a:pPr>
            <a:r>
              <a:rPr lang="en-US" sz="4000" b="1" i="1" dirty="0">
                <a:solidFill>
                  <a:srgbClr val="63192E"/>
                </a:solidFill>
              </a:rPr>
              <a:t>When leaving the table but will </a:t>
            </a:r>
            <a:r>
              <a:rPr lang="en-US" sz="4000" b="1" i="1" dirty="0" smtClean="0">
                <a:solidFill>
                  <a:srgbClr val="63192E"/>
                </a:solidFill>
              </a:rPr>
              <a:t>return, </a:t>
            </a:r>
            <a:r>
              <a:rPr lang="en-US" sz="4000" b="1" i="1" dirty="0">
                <a:solidFill>
                  <a:srgbClr val="63192E"/>
                </a:solidFill>
              </a:rPr>
              <a:t>leave your napkin…</a:t>
            </a:r>
          </a:p>
        </p:txBody>
      </p:sp>
      <p:sp>
        <p:nvSpPr>
          <p:cNvPr id="4" name="Rectangle 3"/>
          <p:cNvSpPr/>
          <p:nvPr/>
        </p:nvSpPr>
        <p:spPr>
          <a:xfrm>
            <a:off x="943381" y="2909782"/>
            <a:ext cx="3066643"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2467" name="Rectangle 3"/>
          <p:cNvSpPr>
            <a:spLocks noGrp="1" noChangeArrowheads="1"/>
          </p:cNvSpPr>
          <p:nvPr>
            <p:ph type="body" idx="1"/>
          </p:nvPr>
        </p:nvSpPr>
        <p:spPr>
          <a:xfrm>
            <a:off x="388607" y="2245382"/>
            <a:ext cx="8704792" cy="2955978"/>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t>On the table to the right of your place setting</a:t>
            </a:r>
          </a:p>
          <a:p>
            <a:pPr marL="605455" indent="-605455">
              <a:buFont typeface="Wingdings" pitchFamily="2" charset="2"/>
              <a:buAutoNum type="alphaLcParenR"/>
            </a:pPr>
            <a:r>
              <a:rPr lang="en-US" sz="3200" b="1" dirty="0"/>
              <a:t>On your chair</a:t>
            </a:r>
          </a:p>
          <a:p>
            <a:pPr marL="605455" indent="-605455">
              <a:buFont typeface="Wingdings" pitchFamily="2" charset="2"/>
              <a:buAutoNum type="alphaLcParenR"/>
            </a:pPr>
            <a:r>
              <a:rPr lang="en-US" sz="3200" dirty="0"/>
              <a:t>On the table to the left of your place setting</a:t>
            </a:r>
          </a:p>
        </p:txBody>
      </p:sp>
    </p:spTree>
    <p:extLst>
      <p:ext uri="{BB962C8B-B14F-4D97-AF65-F5344CB8AC3E}">
        <p14:creationId xmlns:p14="http://schemas.microsoft.com/office/powerpoint/2010/main" val="31679338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BUSINESS SEATING</a:t>
            </a:r>
          </a:p>
        </p:txBody>
      </p:sp>
      <p:pic>
        <p:nvPicPr>
          <p:cNvPr id="3" name="Picture 2" descr="Seating Business - long tabl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59426" y="1777743"/>
            <a:ext cx="6213710" cy="4682453"/>
          </a:xfrm>
          <a:prstGeom prst="rect">
            <a:avLst/>
          </a:prstGeom>
        </p:spPr>
      </p:pic>
    </p:spTree>
    <p:extLst>
      <p:ext uri="{BB962C8B-B14F-4D97-AF65-F5344CB8AC3E}">
        <p14:creationId xmlns:p14="http://schemas.microsoft.com/office/powerpoint/2010/main" val="1114804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76615"/>
            <a:ext cx="9326563" cy="1133757"/>
          </a:xfrm>
        </p:spPr>
        <p:txBody>
          <a:bodyPr>
            <a:noAutofit/>
          </a:bodyPr>
          <a:lstStyle/>
          <a:p>
            <a:pPr algn="l" eaLnBrk="1" hangingPunct="1">
              <a:lnSpc>
                <a:spcPct val="80000"/>
              </a:lnSpc>
            </a:pPr>
            <a:r>
              <a:rPr lang="en-US" sz="3900" b="1" i="1" dirty="0">
                <a:solidFill>
                  <a:srgbClr val="63192E"/>
                </a:solidFill>
              </a:rPr>
              <a:t>While dining, may small objects such as cell phones be placed on the table?</a:t>
            </a:r>
          </a:p>
        </p:txBody>
      </p:sp>
      <p:sp>
        <p:nvSpPr>
          <p:cNvPr id="65539" name="Rectangle 3"/>
          <p:cNvSpPr>
            <a:spLocks noGrp="1" noChangeArrowheads="1"/>
          </p:cNvSpPr>
          <p:nvPr>
            <p:ph type="body" idx="1"/>
          </p:nvPr>
        </p:nvSpPr>
        <p:spPr>
          <a:xfrm>
            <a:off x="466329" y="2430757"/>
            <a:ext cx="8393907" cy="1515886"/>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t>Yes</a:t>
            </a:r>
          </a:p>
          <a:p>
            <a:pPr marL="605455" indent="-605455">
              <a:buFont typeface="Wingdings" pitchFamily="2" charset="2"/>
              <a:buAutoNum type="alphaLcParenR"/>
            </a:pPr>
            <a:r>
              <a:rPr lang="en-US" sz="3200" dirty="0"/>
              <a:t>No</a:t>
            </a:r>
          </a:p>
        </p:txBody>
      </p:sp>
    </p:spTree>
    <p:extLst>
      <p:ext uri="{BB962C8B-B14F-4D97-AF65-F5344CB8AC3E}">
        <p14:creationId xmlns:p14="http://schemas.microsoft.com/office/powerpoint/2010/main" val="3571875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76615"/>
            <a:ext cx="9326563" cy="1133757"/>
          </a:xfrm>
        </p:spPr>
        <p:txBody>
          <a:bodyPr>
            <a:noAutofit/>
          </a:bodyPr>
          <a:lstStyle/>
          <a:p>
            <a:pPr>
              <a:lnSpc>
                <a:spcPct val="80000"/>
              </a:lnSpc>
            </a:pPr>
            <a:r>
              <a:rPr lang="en-US" sz="3900" b="1" i="1" dirty="0">
                <a:solidFill>
                  <a:srgbClr val="63192E"/>
                </a:solidFill>
              </a:rPr>
              <a:t>While dining, may small objects such as cell phones be placed on the table?</a:t>
            </a:r>
          </a:p>
        </p:txBody>
      </p:sp>
      <p:sp>
        <p:nvSpPr>
          <p:cNvPr id="4" name="Rectangle 3"/>
          <p:cNvSpPr/>
          <p:nvPr/>
        </p:nvSpPr>
        <p:spPr>
          <a:xfrm>
            <a:off x="1088390" y="3059160"/>
            <a:ext cx="1102360"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5539" name="Rectangle 3"/>
          <p:cNvSpPr>
            <a:spLocks noGrp="1" noChangeArrowheads="1"/>
          </p:cNvSpPr>
          <p:nvPr>
            <p:ph type="body" idx="1"/>
          </p:nvPr>
        </p:nvSpPr>
        <p:spPr>
          <a:xfrm>
            <a:off x="466329" y="2430757"/>
            <a:ext cx="8393907" cy="1515886"/>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t>Yes</a:t>
            </a:r>
          </a:p>
          <a:p>
            <a:pPr marL="605455" indent="-605455">
              <a:buFont typeface="Wingdings" pitchFamily="2" charset="2"/>
              <a:buAutoNum type="alphaLcParenR"/>
            </a:pPr>
            <a:r>
              <a:rPr lang="en-US" sz="3200" b="1" dirty="0">
                <a:solidFill>
                  <a:srgbClr val="558BB8"/>
                </a:solidFill>
              </a:rPr>
              <a:t> </a:t>
            </a:r>
            <a:r>
              <a:rPr lang="en-US" sz="3200" b="1" dirty="0"/>
              <a:t>No</a:t>
            </a:r>
          </a:p>
        </p:txBody>
      </p:sp>
    </p:spTree>
    <p:extLst>
      <p:ext uri="{BB962C8B-B14F-4D97-AF65-F5344CB8AC3E}">
        <p14:creationId xmlns:p14="http://schemas.microsoft.com/office/powerpoint/2010/main" val="2927162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p:txBody>
          <a:bodyPr>
            <a:noAutofit/>
          </a:bodyPr>
          <a:lstStyle/>
          <a:p>
            <a:pPr algn="l" eaLnBrk="1" hangingPunct="1">
              <a:lnSpc>
                <a:spcPct val="80000"/>
              </a:lnSpc>
            </a:pPr>
            <a:r>
              <a:rPr lang="en-US" sz="3900" b="1" i="1" dirty="0">
                <a:solidFill>
                  <a:srgbClr val="63192E"/>
                </a:solidFill>
              </a:rPr>
              <a:t>If you have gristle or a pit in your mouth you should…</a:t>
            </a:r>
          </a:p>
        </p:txBody>
      </p:sp>
      <p:sp>
        <p:nvSpPr>
          <p:cNvPr id="63491" name="Rectangle 1027"/>
          <p:cNvSpPr>
            <a:spLocks noGrp="1" noChangeArrowheads="1"/>
          </p:cNvSpPr>
          <p:nvPr>
            <p:ph type="body" idx="1"/>
          </p:nvPr>
        </p:nvSpPr>
        <p:spPr>
          <a:xfrm>
            <a:off x="466328" y="1894858"/>
            <a:ext cx="8736677" cy="3410744"/>
          </a:xfrm>
          <a:ln>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t>Spit it into your napkin</a:t>
            </a:r>
          </a:p>
          <a:p>
            <a:pPr marL="605455" indent="-605455">
              <a:buFont typeface="Wingdings" pitchFamily="2" charset="2"/>
              <a:buAutoNum type="alphaLcParenR"/>
            </a:pPr>
            <a:r>
              <a:rPr lang="en-US" sz="3200" dirty="0"/>
              <a:t>Swallow it </a:t>
            </a:r>
          </a:p>
          <a:p>
            <a:pPr marL="605455" indent="-605455">
              <a:lnSpc>
                <a:spcPct val="90000"/>
              </a:lnSpc>
              <a:buFont typeface="Wingdings" pitchFamily="2" charset="2"/>
              <a:buAutoNum type="alphaLcParenR"/>
            </a:pPr>
            <a:r>
              <a:rPr lang="en-US" sz="3200" dirty="0">
                <a:solidFill>
                  <a:srgbClr val="000000"/>
                </a:solidFill>
              </a:rPr>
              <a:t>Remove it discretely the same way it went into your mouth and place it on the side of your plate.</a:t>
            </a:r>
          </a:p>
        </p:txBody>
      </p:sp>
    </p:spTree>
    <p:extLst>
      <p:ext uri="{BB962C8B-B14F-4D97-AF65-F5344CB8AC3E}">
        <p14:creationId xmlns:p14="http://schemas.microsoft.com/office/powerpoint/2010/main" val="28035736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p:txBody>
          <a:bodyPr>
            <a:noAutofit/>
          </a:bodyPr>
          <a:lstStyle/>
          <a:p>
            <a:pPr algn="l" eaLnBrk="1" hangingPunct="1">
              <a:lnSpc>
                <a:spcPct val="80000"/>
              </a:lnSpc>
            </a:pPr>
            <a:r>
              <a:rPr lang="en-US" sz="3900" b="1" i="1" dirty="0">
                <a:solidFill>
                  <a:srgbClr val="63192E"/>
                </a:solidFill>
              </a:rPr>
              <a:t>If you have gristle or a pit in your mouth you should…</a:t>
            </a:r>
          </a:p>
        </p:txBody>
      </p:sp>
      <p:sp>
        <p:nvSpPr>
          <p:cNvPr id="4" name="Rectangle 3"/>
          <p:cNvSpPr/>
          <p:nvPr/>
        </p:nvSpPr>
        <p:spPr>
          <a:xfrm>
            <a:off x="1035049" y="3028840"/>
            <a:ext cx="8167955" cy="148981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3491" name="Rectangle 1027"/>
          <p:cNvSpPr>
            <a:spLocks noGrp="1" noChangeArrowheads="1"/>
          </p:cNvSpPr>
          <p:nvPr>
            <p:ph type="body" idx="1"/>
          </p:nvPr>
        </p:nvSpPr>
        <p:spPr>
          <a:xfrm>
            <a:off x="466328" y="1894858"/>
            <a:ext cx="8736677" cy="3410744"/>
          </a:xfrm>
          <a:ln>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t>Spit it into your napkin</a:t>
            </a:r>
          </a:p>
          <a:p>
            <a:pPr marL="605455" indent="-605455">
              <a:buFont typeface="Wingdings" pitchFamily="2" charset="2"/>
              <a:buAutoNum type="alphaLcParenR"/>
            </a:pPr>
            <a:r>
              <a:rPr lang="en-US" sz="3200" dirty="0"/>
              <a:t>Swallow it </a:t>
            </a:r>
          </a:p>
          <a:p>
            <a:pPr marL="605455" indent="-605455">
              <a:lnSpc>
                <a:spcPct val="90000"/>
              </a:lnSpc>
              <a:buFont typeface="Wingdings" pitchFamily="2" charset="2"/>
              <a:buAutoNum type="alphaLcParenR"/>
            </a:pPr>
            <a:r>
              <a:rPr lang="en-US" sz="3200" b="1" dirty="0"/>
              <a:t>Remove it discretely the same way it went into your mouth and place it on the side of your plate.</a:t>
            </a:r>
          </a:p>
        </p:txBody>
      </p:sp>
    </p:spTree>
    <p:extLst>
      <p:ext uri="{BB962C8B-B14F-4D97-AF65-F5344CB8AC3E}">
        <p14:creationId xmlns:p14="http://schemas.microsoft.com/office/powerpoint/2010/main" val="42259740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66328" y="39255"/>
            <a:ext cx="8471628" cy="1391141"/>
          </a:xfrm>
        </p:spPr>
        <p:txBody>
          <a:bodyPr>
            <a:normAutofit/>
          </a:bodyPr>
          <a:lstStyle/>
          <a:p>
            <a:pPr algn="l" eaLnBrk="1" hangingPunct="1">
              <a:lnSpc>
                <a:spcPct val="80000"/>
              </a:lnSpc>
            </a:pPr>
            <a:r>
              <a:rPr lang="en-US" sz="3900" b="1" i="1" dirty="0">
                <a:solidFill>
                  <a:srgbClr val="63192E"/>
                </a:solidFill>
              </a:rPr>
              <a:t>If your utensil drops on the floor you should…</a:t>
            </a:r>
          </a:p>
        </p:txBody>
      </p:sp>
      <p:sp>
        <p:nvSpPr>
          <p:cNvPr id="67587" name="Rectangle 3"/>
          <p:cNvSpPr>
            <a:spLocks noGrp="1" noChangeArrowheads="1"/>
          </p:cNvSpPr>
          <p:nvPr>
            <p:ph type="body" idx="1"/>
          </p:nvPr>
        </p:nvSpPr>
        <p:spPr>
          <a:xfrm>
            <a:off x="466329" y="2046446"/>
            <a:ext cx="8393907" cy="3183361"/>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t>Pick it up, put it on the table, then ask your server for another one.</a:t>
            </a:r>
          </a:p>
          <a:p>
            <a:pPr marL="605455" indent="-605455">
              <a:buFont typeface="Wingdings" pitchFamily="2" charset="2"/>
              <a:buAutoNum type="alphaLcParenR"/>
            </a:pPr>
            <a:r>
              <a:rPr lang="en-US" sz="3200" dirty="0"/>
              <a:t>Leave it on the floor and ask your server for another one.</a:t>
            </a:r>
          </a:p>
          <a:p>
            <a:pPr marL="605455" indent="-605455">
              <a:buFont typeface="Wingdings" pitchFamily="2" charset="2"/>
              <a:buAutoNum type="alphaLcParenR"/>
            </a:pPr>
            <a:r>
              <a:rPr lang="en-US" sz="3200" dirty="0"/>
              <a:t>Pick it up discretely and use it.</a:t>
            </a:r>
          </a:p>
        </p:txBody>
      </p:sp>
    </p:spTree>
    <p:extLst>
      <p:ext uri="{BB962C8B-B14F-4D97-AF65-F5344CB8AC3E}">
        <p14:creationId xmlns:p14="http://schemas.microsoft.com/office/powerpoint/2010/main" val="29753612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66328" y="39255"/>
            <a:ext cx="8471628" cy="1391141"/>
          </a:xfrm>
        </p:spPr>
        <p:txBody>
          <a:bodyPr>
            <a:normAutofit/>
          </a:bodyPr>
          <a:lstStyle/>
          <a:p>
            <a:pPr algn="l" eaLnBrk="1" hangingPunct="1">
              <a:lnSpc>
                <a:spcPct val="80000"/>
              </a:lnSpc>
            </a:pPr>
            <a:r>
              <a:rPr lang="en-US" sz="3900" b="1" i="1" dirty="0">
                <a:solidFill>
                  <a:srgbClr val="63192E"/>
                </a:solidFill>
              </a:rPr>
              <a:t>If your utensil drops on the floor you should…</a:t>
            </a:r>
          </a:p>
        </p:txBody>
      </p:sp>
      <p:sp>
        <p:nvSpPr>
          <p:cNvPr id="4" name="Rectangle 3"/>
          <p:cNvSpPr/>
          <p:nvPr/>
        </p:nvSpPr>
        <p:spPr>
          <a:xfrm>
            <a:off x="1073150" y="3165686"/>
            <a:ext cx="7787086" cy="99483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7587" name="Rectangle 3"/>
          <p:cNvSpPr>
            <a:spLocks noGrp="1" noChangeArrowheads="1"/>
          </p:cNvSpPr>
          <p:nvPr>
            <p:ph type="body" idx="1"/>
          </p:nvPr>
        </p:nvSpPr>
        <p:spPr>
          <a:xfrm>
            <a:off x="466329" y="2046446"/>
            <a:ext cx="8393907" cy="3183361"/>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t>Pick it up, put it on the table, then ask your server for another one</a:t>
            </a:r>
          </a:p>
          <a:p>
            <a:pPr marL="605455" indent="-605455">
              <a:buFont typeface="Wingdings" pitchFamily="2" charset="2"/>
              <a:buAutoNum type="alphaLcParenR"/>
            </a:pPr>
            <a:r>
              <a:rPr lang="en-US" sz="3200" b="1" dirty="0"/>
              <a:t>Leave it on the floor and ask your server for another one</a:t>
            </a:r>
          </a:p>
          <a:p>
            <a:pPr marL="605455" indent="-605455">
              <a:buFont typeface="Wingdings" pitchFamily="2" charset="2"/>
              <a:buAutoNum type="alphaLcParenR"/>
            </a:pPr>
            <a:r>
              <a:rPr lang="en-US" sz="3200" dirty="0"/>
              <a:t>Pick it up discretely and use it</a:t>
            </a:r>
          </a:p>
        </p:txBody>
      </p:sp>
    </p:spTree>
    <p:extLst>
      <p:ext uri="{BB962C8B-B14F-4D97-AF65-F5344CB8AC3E}">
        <p14:creationId xmlns:p14="http://schemas.microsoft.com/office/powerpoint/2010/main" val="38552685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 y="-197672"/>
            <a:ext cx="9326563" cy="1667475"/>
          </a:xfrm>
        </p:spPr>
        <p:txBody>
          <a:bodyPr>
            <a:noAutofit/>
          </a:bodyPr>
          <a:lstStyle/>
          <a:p>
            <a:pPr>
              <a:lnSpc>
                <a:spcPct val="80000"/>
              </a:lnSpc>
            </a:pPr>
            <a:r>
              <a:rPr lang="en-US" sz="3800" b="1" i="1" dirty="0">
                <a:solidFill>
                  <a:srgbClr val="63192E"/>
                </a:solidFill>
              </a:rPr>
              <a:t>If women wish to touch up make-up or reapply lipstick after eating they may…</a:t>
            </a:r>
          </a:p>
        </p:txBody>
      </p:sp>
      <p:sp>
        <p:nvSpPr>
          <p:cNvPr id="68611" name="Rectangle 3"/>
          <p:cNvSpPr>
            <a:spLocks noGrp="1" noChangeArrowheads="1"/>
          </p:cNvSpPr>
          <p:nvPr>
            <p:ph type="body" idx="1"/>
          </p:nvPr>
        </p:nvSpPr>
        <p:spPr>
          <a:xfrm>
            <a:off x="466328" y="2501212"/>
            <a:ext cx="8617378" cy="2955978"/>
          </a:xfrm>
          <a:ln w="28575">
            <a:solidFill>
              <a:srgbClr val="FFFFFF"/>
            </a:solidFill>
            <a:miter lim="800000"/>
            <a:headEnd/>
            <a:tailEnd/>
          </a:ln>
        </p:spPr>
        <p:txBody>
          <a:bodyPr>
            <a:normAutofit/>
          </a:bodyPr>
          <a:lstStyle/>
          <a:p>
            <a:pPr marL="514350" indent="-514350">
              <a:buFont typeface="+mj-lt"/>
              <a:buAutoNum type="alphaLcParenR"/>
            </a:pPr>
            <a:r>
              <a:rPr lang="en-US" sz="3200" dirty="0"/>
              <a:t>Discretely touch it up at the table.</a:t>
            </a:r>
          </a:p>
          <a:p>
            <a:pPr marL="514350" indent="-514350">
              <a:buFont typeface="+mj-lt"/>
              <a:buAutoNum type="alphaLcParenR"/>
            </a:pPr>
            <a:r>
              <a:rPr lang="en-US" sz="3200" dirty="0">
                <a:solidFill>
                  <a:srgbClr val="000000"/>
                </a:solidFill>
              </a:rPr>
              <a:t>Excuse themselves and go to the restroom</a:t>
            </a:r>
          </a:p>
          <a:p>
            <a:pPr marL="514350" indent="-514350">
              <a:buFont typeface="+mj-lt"/>
              <a:buAutoNum type="alphaLcParenR"/>
            </a:pPr>
            <a:r>
              <a:rPr lang="en-US" sz="3200" dirty="0"/>
              <a:t>Apply it openly at the table. Everyone does it.</a:t>
            </a:r>
          </a:p>
        </p:txBody>
      </p:sp>
    </p:spTree>
    <p:extLst>
      <p:ext uri="{BB962C8B-B14F-4D97-AF65-F5344CB8AC3E}">
        <p14:creationId xmlns:p14="http://schemas.microsoft.com/office/powerpoint/2010/main" val="249591649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 y="-197672"/>
            <a:ext cx="9326563" cy="1667475"/>
          </a:xfrm>
        </p:spPr>
        <p:txBody>
          <a:bodyPr>
            <a:noAutofit/>
          </a:bodyPr>
          <a:lstStyle/>
          <a:p>
            <a:pPr>
              <a:lnSpc>
                <a:spcPct val="80000"/>
              </a:lnSpc>
            </a:pPr>
            <a:r>
              <a:rPr lang="en-US" sz="3800" b="1" i="1" dirty="0">
                <a:solidFill>
                  <a:srgbClr val="63192E"/>
                </a:solidFill>
              </a:rPr>
              <a:t>If women wish to touch up make-up or reapply lipstick after eating they may…</a:t>
            </a:r>
          </a:p>
        </p:txBody>
      </p:sp>
      <p:sp>
        <p:nvSpPr>
          <p:cNvPr id="4" name="Rectangle 3"/>
          <p:cNvSpPr/>
          <p:nvPr/>
        </p:nvSpPr>
        <p:spPr>
          <a:xfrm>
            <a:off x="937260" y="3158381"/>
            <a:ext cx="7391400" cy="48768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8611" name="Rectangle 3"/>
          <p:cNvSpPr>
            <a:spLocks noGrp="1" noChangeArrowheads="1"/>
          </p:cNvSpPr>
          <p:nvPr>
            <p:ph type="body" idx="1"/>
          </p:nvPr>
        </p:nvSpPr>
        <p:spPr>
          <a:xfrm>
            <a:off x="466328" y="2501212"/>
            <a:ext cx="8617378" cy="2955978"/>
          </a:xfrm>
          <a:ln w="28575">
            <a:solidFill>
              <a:srgbClr val="FFFFFF"/>
            </a:solidFill>
            <a:miter lim="800000"/>
            <a:headEnd/>
            <a:tailEnd/>
          </a:ln>
        </p:spPr>
        <p:txBody>
          <a:bodyPr>
            <a:normAutofit/>
          </a:bodyPr>
          <a:lstStyle/>
          <a:p>
            <a:pPr marL="510852" indent="-510852">
              <a:buFont typeface="+mj-lt"/>
              <a:buAutoNum type="alphaLcParenR"/>
            </a:pPr>
            <a:r>
              <a:rPr lang="en-US" sz="3200" dirty="0"/>
              <a:t>Discretely touch it up at the table.</a:t>
            </a:r>
          </a:p>
          <a:p>
            <a:pPr marL="510852" indent="-510852">
              <a:buFont typeface="+mj-lt"/>
              <a:buAutoNum type="alphaLcParenR"/>
            </a:pPr>
            <a:r>
              <a:rPr lang="en-US" sz="3200" b="1" dirty="0" smtClean="0"/>
              <a:t>Excuse </a:t>
            </a:r>
            <a:r>
              <a:rPr lang="en-US" sz="3200" b="1" dirty="0"/>
              <a:t>themselves and go to the restroom</a:t>
            </a:r>
          </a:p>
          <a:p>
            <a:pPr marL="510852" indent="-510852">
              <a:buFont typeface="+mj-lt"/>
              <a:buAutoNum type="alphaLcParenR"/>
            </a:pPr>
            <a:r>
              <a:rPr lang="en-US" sz="3200" dirty="0"/>
              <a:t>Apply it openly at the table. Everyone does it.</a:t>
            </a:r>
          </a:p>
        </p:txBody>
      </p:sp>
    </p:spTree>
    <p:extLst>
      <p:ext uri="{BB962C8B-B14F-4D97-AF65-F5344CB8AC3E}">
        <p14:creationId xmlns:p14="http://schemas.microsoft.com/office/powerpoint/2010/main" val="22633235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66328" y="-242112"/>
            <a:ext cx="8627071" cy="1845907"/>
          </a:xfrm>
        </p:spPr>
        <p:txBody>
          <a:bodyPr>
            <a:normAutofit/>
          </a:bodyPr>
          <a:lstStyle/>
          <a:p>
            <a:pPr algn="l" eaLnBrk="1" hangingPunct="1">
              <a:lnSpc>
                <a:spcPct val="80000"/>
              </a:lnSpc>
            </a:pPr>
            <a:r>
              <a:rPr lang="en-US" sz="3900" b="1" i="1" dirty="0">
                <a:solidFill>
                  <a:srgbClr val="63192E"/>
                </a:solidFill>
              </a:rPr>
              <a:t>When the bill is placed on the table you should…</a:t>
            </a:r>
          </a:p>
        </p:txBody>
      </p:sp>
      <p:sp>
        <p:nvSpPr>
          <p:cNvPr id="66563" name="Rectangle 3"/>
          <p:cNvSpPr>
            <a:spLocks noGrp="1" noChangeArrowheads="1"/>
          </p:cNvSpPr>
          <p:nvPr>
            <p:ph type="body" idx="1"/>
          </p:nvPr>
        </p:nvSpPr>
        <p:spPr>
          <a:xfrm>
            <a:off x="233164" y="2652801"/>
            <a:ext cx="9093399" cy="3121556"/>
          </a:xfrm>
          <a:ln w="28575">
            <a:solidFill>
              <a:srgbClr val="FFFFFF"/>
            </a:solidFill>
            <a:miter lim="800000"/>
            <a:headEnd/>
            <a:tailEnd/>
          </a:ln>
        </p:spPr>
        <p:txBody>
          <a:bodyPr/>
          <a:lstStyle/>
          <a:p>
            <a:pPr marL="605455" indent="-605455">
              <a:buFont typeface="Wingdings" pitchFamily="2" charset="2"/>
              <a:buAutoNum type="alphaLcParenR"/>
            </a:pPr>
            <a:r>
              <a:rPr lang="en-US" dirty="0" smtClean="0"/>
              <a:t>Haggle over the bill to decide who pays</a:t>
            </a:r>
          </a:p>
          <a:p>
            <a:pPr marL="605455" indent="-605455">
              <a:buFont typeface="Wingdings" pitchFamily="2" charset="2"/>
              <a:buAutoNum type="alphaLcParenR"/>
            </a:pPr>
            <a:r>
              <a:rPr lang="en-US" dirty="0" smtClean="0"/>
              <a:t>The person who did the inviting should be prepared to pay</a:t>
            </a:r>
          </a:p>
          <a:p>
            <a:pPr marL="605455" indent="-605455">
              <a:buFont typeface="Wingdings" pitchFamily="2" charset="2"/>
              <a:buAutoNum type="alphaLcParenR"/>
            </a:pPr>
            <a:r>
              <a:rPr lang="en-US" dirty="0" smtClean="0"/>
              <a:t>Flip a coin to decide who pays</a:t>
            </a:r>
          </a:p>
          <a:p>
            <a:pPr marL="605455" indent="-605455">
              <a:buFont typeface="Wingdings" pitchFamily="2" charset="2"/>
              <a:buAutoNum type="alphaLcParenR"/>
            </a:pPr>
            <a:r>
              <a:rPr lang="en-US" dirty="0" smtClean="0"/>
              <a:t>Split the bill</a:t>
            </a:r>
          </a:p>
        </p:txBody>
      </p:sp>
    </p:spTree>
    <p:extLst>
      <p:ext uri="{BB962C8B-B14F-4D97-AF65-F5344CB8AC3E}">
        <p14:creationId xmlns:p14="http://schemas.microsoft.com/office/powerpoint/2010/main" val="31188260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66328" y="-242112"/>
            <a:ext cx="8627071" cy="1845907"/>
          </a:xfrm>
        </p:spPr>
        <p:txBody>
          <a:bodyPr>
            <a:normAutofit/>
          </a:bodyPr>
          <a:lstStyle/>
          <a:p>
            <a:pPr algn="l" eaLnBrk="1" hangingPunct="1">
              <a:lnSpc>
                <a:spcPct val="80000"/>
              </a:lnSpc>
            </a:pPr>
            <a:r>
              <a:rPr lang="en-US" sz="3900" b="1" i="1" dirty="0">
                <a:solidFill>
                  <a:srgbClr val="63192E"/>
                </a:solidFill>
              </a:rPr>
              <a:t>When the bill is placed on the table you should…</a:t>
            </a:r>
          </a:p>
        </p:txBody>
      </p:sp>
      <p:sp>
        <p:nvSpPr>
          <p:cNvPr id="4" name="Rectangle 3"/>
          <p:cNvSpPr/>
          <p:nvPr/>
        </p:nvSpPr>
        <p:spPr>
          <a:xfrm>
            <a:off x="853440" y="3211720"/>
            <a:ext cx="6804660" cy="98689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6563" name="Rectangle 3"/>
          <p:cNvSpPr>
            <a:spLocks noGrp="1" noChangeArrowheads="1"/>
          </p:cNvSpPr>
          <p:nvPr>
            <p:ph type="body" idx="1"/>
          </p:nvPr>
        </p:nvSpPr>
        <p:spPr>
          <a:xfrm>
            <a:off x="233165" y="2652801"/>
            <a:ext cx="8627071" cy="3121556"/>
          </a:xfrm>
          <a:ln w="28575">
            <a:solidFill>
              <a:srgbClr val="FFFFFF"/>
            </a:solidFill>
            <a:miter lim="800000"/>
            <a:headEnd/>
            <a:tailEnd/>
          </a:ln>
        </p:spPr>
        <p:txBody>
          <a:bodyPr/>
          <a:lstStyle/>
          <a:p>
            <a:pPr marL="605455" indent="-605455">
              <a:buFont typeface="Wingdings" pitchFamily="2" charset="2"/>
              <a:buAutoNum type="alphaLcParenR"/>
            </a:pPr>
            <a:r>
              <a:rPr lang="en-US" dirty="0" smtClean="0"/>
              <a:t>Haggle over the bill to decide who pays</a:t>
            </a:r>
          </a:p>
          <a:p>
            <a:pPr marL="605455" indent="-605455">
              <a:buFont typeface="Wingdings" pitchFamily="2" charset="2"/>
              <a:buAutoNum type="alphaLcParenR"/>
            </a:pPr>
            <a:r>
              <a:rPr lang="en-US" b="1" dirty="0" smtClean="0"/>
              <a:t>The person who did the inviting should be prepared to pay</a:t>
            </a:r>
          </a:p>
          <a:p>
            <a:pPr marL="605455" indent="-605455">
              <a:buFont typeface="Wingdings" pitchFamily="2" charset="2"/>
              <a:buAutoNum type="alphaLcParenR"/>
            </a:pPr>
            <a:r>
              <a:rPr lang="en-US" dirty="0" smtClean="0"/>
              <a:t>Flip a coin to decide who pays</a:t>
            </a:r>
          </a:p>
          <a:p>
            <a:pPr marL="605455" indent="-605455">
              <a:buFont typeface="Wingdings" pitchFamily="2" charset="2"/>
              <a:buAutoNum type="alphaLcParenR"/>
            </a:pPr>
            <a:r>
              <a:rPr lang="en-US" dirty="0" smtClean="0"/>
              <a:t>Split the bill</a:t>
            </a:r>
          </a:p>
        </p:txBody>
      </p:sp>
    </p:spTree>
    <p:extLst>
      <p:ext uri="{BB962C8B-B14F-4D97-AF65-F5344CB8AC3E}">
        <p14:creationId xmlns:p14="http://schemas.microsoft.com/office/powerpoint/2010/main" val="9769426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BUSINESS SEATING</a:t>
            </a:r>
          </a:p>
        </p:txBody>
      </p:sp>
      <p:pic>
        <p:nvPicPr>
          <p:cNvPr id="4" name="Picture 3" descr="Seating - Business Round Tabl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27360" y="1684175"/>
            <a:ext cx="6189723" cy="4664377"/>
          </a:xfrm>
          <a:prstGeom prst="rect">
            <a:avLst/>
          </a:prstGeom>
        </p:spPr>
      </p:pic>
    </p:spTree>
    <p:extLst>
      <p:ext uri="{BB962C8B-B14F-4D97-AF65-F5344CB8AC3E}">
        <p14:creationId xmlns:p14="http://schemas.microsoft.com/office/powerpoint/2010/main" val="391253369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 y="-27238"/>
            <a:ext cx="9326562" cy="1391141"/>
          </a:xfrm>
        </p:spPr>
        <p:txBody>
          <a:bodyPr>
            <a:normAutofit/>
          </a:bodyPr>
          <a:lstStyle/>
          <a:p>
            <a:pPr algn="l" eaLnBrk="1" hangingPunct="1">
              <a:lnSpc>
                <a:spcPct val="80000"/>
              </a:lnSpc>
            </a:pPr>
            <a:r>
              <a:rPr lang="en-US" sz="3900" b="1" i="1" dirty="0">
                <a:solidFill>
                  <a:srgbClr val="63192E"/>
                </a:solidFill>
              </a:rPr>
              <a:t>As Host, when the bill is presented you should…</a:t>
            </a:r>
          </a:p>
        </p:txBody>
      </p:sp>
      <p:sp>
        <p:nvSpPr>
          <p:cNvPr id="167939" name="Rectangle 3"/>
          <p:cNvSpPr>
            <a:spLocks noGrp="1" noChangeArrowheads="1"/>
          </p:cNvSpPr>
          <p:nvPr>
            <p:ph type="body" idx="1"/>
          </p:nvPr>
        </p:nvSpPr>
        <p:spPr>
          <a:xfrm>
            <a:off x="233165" y="2046446"/>
            <a:ext cx="8860235" cy="3562333"/>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dirty="0"/>
              <a:t>Calculate the gratuities and pay the bill discretely.</a:t>
            </a:r>
          </a:p>
          <a:p>
            <a:pPr marL="605455" indent="-605455">
              <a:buFont typeface="Wingdings" pitchFamily="2" charset="2"/>
              <a:buAutoNum type="alphaLcParenR"/>
            </a:pPr>
            <a:r>
              <a:rPr lang="en-US" sz="3200" dirty="0"/>
              <a:t>Let your guest know how much they owe.</a:t>
            </a:r>
          </a:p>
          <a:p>
            <a:pPr marL="605455" indent="-605455">
              <a:buFont typeface="Wingdings" pitchFamily="2" charset="2"/>
              <a:buAutoNum type="alphaLcParenR"/>
            </a:pPr>
            <a:r>
              <a:rPr lang="en-US" sz="3200" dirty="0"/>
              <a:t>Ask your guest if they have a calculator that you can borrow to calculate how much is owed.</a:t>
            </a:r>
          </a:p>
        </p:txBody>
      </p:sp>
    </p:spTree>
    <p:extLst>
      <p:ext uri="{BB962C8B-B14F-4D97-AF65-F5344CB8AC3E}">
        <p14:creationId xmlns:p14="http://schemas.microsoft.com/office/powerpoint/2010/main" val="26092314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 y="-27238"/>
            <a:ext cx="9326562" cy="1391141"/>
          </a:xfrm>
        </p:spPr>
        <p:txBody>
          <a:bodyPr>
            <a:normAutofit/>
          </a:bodyPr>
          <a:lstStyle/>
          <a:p>
            <a:pPr algn="l" eaLnBrk="1" hangingPunct="1">
              <a:lnSpc>
                <a:spcPct val="80000"/>
              </a:lnSpc>
            </a:pPr>
            <a:r>
              <a:rPr lang="en-US" sz="3900" b="1" i="1" dirty="0">
                <a:solidFill>
                  <a:srgbClr val="63192E"/>
                </a:solidFill>
              </a:rPr>
              <a:t>As Host, when the bill is presented you should…</a:t>
            </a:r>
          </a:p>
        </p:txBody>
      </p:sp>
      <p:sp>
        <p:nvSpPr>
          <p:cNvPr id="4" name="Rectangle 3"/>
          <p:cNvSpPr/>
          <p:nvPr/>
        </p:nvSpPr>
        <p:spPr>
          <a:xfrm>
            <a:off x="815340" y="2061686"/>
            <a:ext cx="7018020" cy="107013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67939" name="Rectangle 3"/>
          <p:cNvSpPr>
            <a:spLocks noGrp="1" noChangeArrowheads="1"/>
          </p:cNvSpPr>
          <p:nvPr>
            <p:ph type="body" idx="1"/>
          </p:nvPr>
        </p:nvSpPr>
        <p:spPr>
          <a:xfrm>
            <a:off x="233165" y="2046446"/>
            <a:ext cx="8860235" cy="3562333"/>
          </a:xfrm>
          <a:ln w="28575">
            <a:solidFill>
              <a:srgbClr val="FFFFFF"/>
            </a:solidFill>
            <a:miter lim="800000"/>
            <a:headEnd/>
            <a:tailEnd/>
          </a:ln>
        </p:spPr>
        <p:txBody>
          <a:bodyPr>
            <a:normAutofit/>
          </a:bodyPr>
          <a:lstStyle/>
          <a:p>
            <a:pPr marL="605455" indent="-605455">
              <a:buFont typeface="Wingdings" pitchFamily="2" charset="2"/>
              <a:buAutoNum type="alphaLcParenR"/>
            </a:pPr>
            <a:r>
              <a:rPr lang="en-US" sz="3200" b="1" dirty="0"/>
              <a:t>Calculate the gratuities and pay the bill discretely.</a:t>
            </a:r>
          </a:p>
          <a:p>
            <a:pPr marL="605455" indent="-605455">
              <a:buFont typeface="Wingdings" pitchFamily="2" charset="2"/>
              <a:buAutoNum type="alphaLcParenR"/>
            </a:pPr>
            <a:r>
              <a:rPr lang="en-US" sz="3200" dirty="0"/>
              <a:t>Let your guest know how much they owe.</a:t>
            </a:r>
          </a:p>
          <a:p>
            <a:pPr marL="605455" indent="-605455">
              <a:buFont typeface="Wingdings" pitchFamily="2" charset="2"/>
              <a:buAutoNum type="alphaLcParenR"/>
            </a:pPr>
            <a:r>
              <a:rPr lang="en-US" sz="3200" dirty="0"/>
              <a:t>Ask your guest if they have a calculator that you can borrow to calculate how much is owed.</a:t>
            </a:r>
          </a:p>
        </p:txBody>
      </p:sp>
    </p:spTree>
    <p:extLst>
      <p:ext uri="{BB962C8B-B14F-4D97-AF65-F5344CB8AC3E}">
        <p14:creationId xmlns:p14="http://schemas.microsoft.com/office/powerpoint/2010/main" val="8986350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9387" y="227383"/>
            <a:ext cx="8316185" cy="985326"/>
          </a:xfrm>
        </p:spPr>
        <p:txBody>
          <a:bodyPr>
            <a:normAutofit/>
          </a:bodyPr>
          <a:lstStyle/>
          <a:p>
            <a:pPr algn="l" eaLnBrk="1" hangingPunct="1"/>
            <a:r>
              <a:rPr lang="en-US" sz="3900" b="1" i="1" dirty="0">
                <a:solidFill>
                  <a:srgbClr val="63192E"/>
                </a:solidFill>
              </a:rPr>
              <a:t>When Eating Bread or Rolls…</a:t>
            </a:r>
            <a:endParaRPr lang="en-CA" sz="3900" b="1" i="1" dirty="0">
              <a:solidFill>
                <a:srgbClr val="63192E"/>
              </a:solidFill>
            </a:endParaRPr>
          </a:p>
        </p:txBody>
      </p:sp>
      <p:sp>
        <p:nvSpPr>
          <p:cNvPr id="145411" name="Rectangle 3"/>
          <p:cNvSpPr>
            <a:spLocks noGrp="1" noChangeArrowheads="1"/>
          </p:cNvSpPr>
          <p:nvPr>
            <p:ph type="body" idx="1"/>
          </p:nvPr>
        </p:nvSpPr>
        <p:spPr>
          <a:xfrm>
            <a:off x="466329" y="1819063"/>
            <a:ext cx="8393907" cy="2652801"/>
          </a:xfrm>
          <a:ln w="28575">
            <a:solidFill>
              <a:srgbClr val="FFFFFF"/>
            </a:solidFill>
            <a:miter lim="800000"/>
            <a:headEnd/>
            <a:tailEnd/>
          </a:ln>
        </p:spPr>
        <p:txBody>
          <a:bodyPr/>
          <a:lstStyle/>
          <a:p>
            <a:pPr marL="605455" indent="-605455">
              <a:lnSpc>
                <a:spcPct val="90000"/>
              </a:lnSpc>
              <a:buFont typeface="Wingdings" pitchFamily="2" charset="2"/>
              <a:buAutoNum type="alphaLcParenR"/>
            </a:pPr>
            <a:r>
              <a:rPr lang="en-US" sz="3200" dirty="0"/>
              <a:t>Butter the whole piece and eat it one bite at a time</a:t>
            </a:r>
          </a:p>
          <a:p>
            <a:pPr marL="605455" indent="-605455">
              <a:lnSpc>
                <a:spcPct val="90000"/>
              </a:lnSpc>
              <a:buFont typeface="Wingdings" pitchFamily="2" charset="2"/>
              <a:buAutoNum type="alphaLcParenR"/>
            </a:pPr>
            <a:endParaRPr lang="en-US" sz="2000" dirty="0"/>
          </a:p>
          <a:p>
            <a:pPr marL="605455" indent="-605455">
              <a:lnSpc>
                <a:spcPct val="90000"/>
              </a:lnSpc>
              <a:buFont typeface="Wingdings" pitchFamily="2" charset="2"/>
              <a:buAutoNum type="alphaLcParenR"/>
            </a:pPr>
            <a:r>
              <a:rPr lang="en-US" sz="3200" b="1" i="1" dirty="0">
                <a:solidFill>
                  <a:srgbClr val="558BB8"/>
                </a:solidFill>
              </a:rPr>
              <a:t> </a:t>
            </a:r>
            <a:r>
              <a:rPr lang="en-US" sz="3200" dirty="0">
                <a:solidFill>
                  <a:srgbClr val="000000"/>
                </a:solidFill>
              </a:rPr>
              <a:t>Rip off one bite sized piece, butter it and eat each piece one piece at a time</a:t>
            </a:r>
          </a:p>
          <a:p>
            <a:pPr marL="605455" indent="-605455">
              <a:lnSpc>
                <a:spcPct val="90000"/>
              </a:lnSpc>
              <a:buFont typeface="Wingdings" pitchFamily="2" charset="2"/>
              <a:buAutoNum type="alphaLcParenR"/>
            </a:pPr>
            <a:endParaRPr lang="en-US" b="1" dirty="0" smtClean="0">
              <a:solidFill>
                <a:srgbClr val="63192E"/>
              </a:solidFill>
            </a:endParaRPr>
          </a:p>
          <a:p>
            <a:pPr marL="605455" indent="-605455">
              <a:lnSpc>
                <a:spcPct val="90000"/>
              </a:lnSpc>
              <a:buNone/>
            </a:pPr>
            <a:endParaRPr lang="en-US" dirty="0" smtClean="0"/>
          </a:p>
          <a:p>
            <a:pPr marL="605455" indent="-605455">
              <a:lnSpc>
                <a:spcPct val="90000"/>
              </a:lnSpc>
              <a:buNone/>
            </a:pPr>
            <a:endParaRPr lang="en-CA" dirty="0" smtClean="0"/>
          </a:p>
        </p:txBody>
      </p:sp>
    </p:spTree>
    <p:extLst>
      <p:ext uri="{BB962C8B-B14F-4D97-AF65-F5344CB8AC3E}">
        <p14:creationId xmlns:p14="http://schemas.microsoft.com/office/powerpoint/2010/main" val="6760444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9387" y="227383"/>
            <a:ext cx="8316185" cy="985326"/>
          </a:xfrm>
        </p:spPr>
        <p:txBody>
          <a:bodyPr>
            <a:normAutofit/>
          </a:bodyPr>
          <a:lstStyle/>
          <a:p>
            <a:pPr algn="l" eaLnBrk="1" hangingPunct="1"/>
            <a:r>
              <a:rPr lang="en-US" sz="3900" b="1" i="1" dirty="0">
                <a:solidFill>
                  <a:srgbClr val="63192E"/>
                </a:solidFill>
              </a:rPr>
              <a:t>When Eating Bread or Rolls…</a:t>
            </a:r>
            <a:endParaRPr lang="en-CA" sz="3900" b="1" i="1" dirty="0">
              <a:solidFill>
                <a:srgbClr val="63192E"/>
              </a:solidFill>
            </a:endParaRPr>
          </a:p>
        </p:txBody>
      </p:sp>
      <p:sp>
        <p:nvSpPr>
          <p:cNvPr id="4" name="Rectangle 3"/>
          <p:cNvSpPr/>
          <p:nvPr/>
        </p:nvSpPr>
        <p:spPr>
          <a:xfrm>
            <a:off x="965200" y="3086100"/>
            <a:ext cx="7823200" cy="110489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45411" name="Rectangle 3"/>
          <p:cNvSpPr>
            <a:spLocks noGrp="1" noChangeArrowheads="1"/>
          </p:cNvSpPr>
          <p:nvPr>
            <p:ph type="body" idx="1"/>
          </p:nvPr>
        </p:nvSpPr>
        <p:spPr>
          <a:xfrm>
            <a:off x="466329" y="1819063"/>
            <a:ext cx="8393907" cy="2652801"/>
          </a:xfrm>
          <a:ln w="28575">
            <a:solidFill>
              <a:srgbClr val="FFFFFF"/>
            </a:solidFill>
            <a:miter lim="800000"/>
            <a:headEnd/>
            <a:tailEnd/>
          </a:ln>
        </p:spPr>
        <p:txBody>
          <a:bodyPr/>
          <a:lstStyle/>
          <a:p>
            <a:pPr marL="605455" indent="-605455">
              <a:lnSpc>
                <a:spcPct val="90000"/>
              </a:lnSpc>
              <a:buFont typeface="Wingdings" pitchFamily="2" charset="2"/>
              <a:buAutoNum type="alphaLcParenR"/>
            </a:pPr>
            <a:r>
              <a:rPr lang="en-US" sz="3200" dirty="0"/>
              <a:t>Butter the whole piece and eat it one bite at a time</a:t>
            </a:r>
          </a:p>
          <a:p>
            <a:pPr marL="605455" indent="-605455">
              <a:lnSpc>
                <a:spcPct val="90000"/>
              </a:lnSpc>
              <a:buFont typeface="Wingdings" pitchFamily="2" charset="2"/>
              <a:buAutoNum type="alphaLcParenR"/>
            </a:pPr>
            <a:endParaRPr lang="en-US" sz="2000" dirty="0"/>
          </a:p>
          <a:p>
            <a:pPr marL="605455" indent="-605455">
              <a:lnSpc>
                <a:spcPct val="90000"/>
              </a:lnSpc>
              <a:buFont typeface="Wingdings" pitchFamily="2" charset="2"/>
              <a:buAutoNum type="alphaLcParenR"/>
            </a:pPr>
            <a:r>
              <a:rPr lang="en-US" sz="3200" b="1" dirty="0"/>
              <a:t>Rip off one bite sized piece, butter it and eat each piece one piece at a time</a:t>
            </a:r>
          </a:p>
          <a:p>
            <a:pPr marL="605455" indent="-605455">
              <a:lnSpc>
                <a:spcPct val="90000"/>
              </a:lnSpc>
              <a:buFont typeface="Wingdings" pitchFamily="2" charset="2"/>
              <a:buAutoNum type="alphaLcParenR"/>
            </a:pPr>
            <a:endParaRPr lang="en-US" b="1" dirty="0" smtClean="0">
              <a:solidFill>
                <a:srgbClr val="63192E"/>
              </a:solidFill>
            </a:endParaRPr>
          </a:p>
          <a:p>
            <a:pPr marL="605455" indent="-605455">
              <a:lnSpc>
                <a:spcPct val="90000"/>
              </a:lnSpc>
              <a:buNone/>
            </a:pPr>
            <a:endParaRPr lang="en-US" dirty="0" smtClean="0"/>
          </a:p>
          <a:p>
            <a:pPr marL="605455" indent="-605455">
              <a:lnSpc>
                <a:spcPct val="90000"/>
              </a:lnSpc>
              <a:buNone/>
            </a:pPr>
            <a:endParaRPr lang="en-CA" dirty="0" smtClean="0"/>
          </a:p>
        </p:txBody>
      </p:sp>
    </p:spTree>
    <p:extLst>
      <p:ext uri="{BB962C8B-B14F-4D97-AF65-F5344CB8AC3E}">
        <p14:creationId xmlns:p14="http://schemas.microsoft.com/office/powerpoint/2010/main" val="26556133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normAutofit/>
          </a:bodyPr>
          <a:lstStyle/>
          <a:p>
            <a:pPr algn="ctr" eaLnBrk="1" hangingPunct="1"/>
            <a:r>
              <a:rPr lang="en-US" sz="4800" b="1" dirty="0">
                <a:solidFill>
                  <a:srgbClr val="63192E"/>
                </a:solidFill>
              </a:rPr>
              <a:t>MORE TABLE MANNERS</a:t>
            </a:r>
          </a:p>
        </p:txBody>
      </p:sp>
      <p:sp>
        <p:nvSpPr>
          <p:cNvPr id="23555" name="Rectangle 3"/>
          <p:cNvSpPr>
            <a:spLocks noGrp="1" noChangeArrowheads="1"/>
          </p:cNvSpPr>
          <p:nvPr>
            <p:ph type="body" idx="1"/>
          </p:nvPr>
        </p:nvSpPr>
        <p:spPr>
          <a:xfrm>
            <a:off x="466329" y="1702239"/>
            <a:ext cx="8393907" cy="4501867"/>
          </a:xfrm>
          <a:ln w="28575">
            <a:solidFill>
              <a:srgbClr val="FFFFFF"/>
            </a:solidFill>
            <a:miter lim="800000"/>
            <a:headEnd/>
            <a:tailEnd/>
          </a:ln>
        </p:spPr>
        <p:txBody>
          <a:bodyPr/>
          <a:lstStyle/>
          <a:p>
            <a:pPr eaLnBrk="1" hangingPunct="1">
              <a:buFont typeface="Wingdings" charset="2"/>
              <a:buChar char="ü"/>
            </a:pPr>
            <a:r>
              <a:rPr lang="en-CA" dirty="0" smtClean="0">
                <a:cs typeface="Arial" pitchFamily="34" charset="0"/>
              </a:rPr>
              <a:t>Sit up straight; no slouching, slumping, or tipping your chair back.</a:t>
            </a:r>
          </a:p>
          <a:p>
            <a:pPr eaLnBrk="1" hangingPunct="1">
              <a:buFont typeface="Wingdings" charset="2"/>
              <a:buChar char="ü"/>
            </a:pPr>
            <a:endParaRPr lang="en-CA" sz="1000" dirty="0">
              <a:cs typeface="Arial" pitchFamily="34" charset="0"/>
            </a:endParaRPr>
          </a:p>
          <a:p>
            <a:pPr eaLnBrk="1" hangingPunct="1">
              <a:buFont typeface="Wingdings" charset="2"/>
              <a:buChar char="ü"/>
            </a:pPr>
            <a:endParaRPr lang="en-CA" sz="500" dirty="0">
              <a:cs typeface="Times New Roman" pitchFamily="18" charset="0"/>
            </a:endParaRPr>
          </a:p>
          <a:p>
            <a:pPr eaLnBrk="1" hangingPunct="1">
              <a:buFont typeface="Wingdings" charset="2"/>
              <a:buChar char="ü"/>
            </a:pPr>
            <a:r>
              <a:rPr lang="en-CA" dirty="0" smtClean="0">
                <a:cs typeface="Arial" pitchFamily="34" charset="0"/>
              </a:rPr>
              <a:t>Don’t touch any part of your head while eating.</a:t>
            </a:r>
          </a:p>
          <a:p>
            <a:pPr eaLnBrk="1" hangingPunct="1">
              <a:buFont typeface="Wingdings" charset="2"/>
              <a:buChar char="ü"/>
            </a:pPr>
            <a:endParaRPr lang="en-CA" sz="1000" dirty="0">
              <a:cs typeface="Arial" pitchFamily="34" charset="0"/>
            </a:endParaRPr>
          </a:p>
          <a:p>
            <a:pPr eaLnBrk="1" hangingPunct="1">
              <a:buFont typeface="Wingdings" charset="2"/>
              <a:buChar char="ü"/>
            </a:pPr>
            <a:endParaRPr lang="en-CA" sz="500" dirty="0">
              <a:cs typeface="Times New Roman" pitchFamily="18" charset="0"/>
            </a:endParaRPr>
          </a:p>
          <a:p>
            <a:pPr eaLnBrk="1" hangingPunct="1">
              <a:buFont typeface="Wingdings" charset="2"/>
              <a:buChar char="ü"/>
            </a:pPr>
            <a:r>
              <a:rPr lang="en-CA" dirty="0" smtClean="0">
                <a:cs typeface="Arial" pitchFamily="34" charset="0"/>
              </a:rPr>
              <a:t>You can refuse a dish with a polite “no thank you”; you don’t need to give an explanation.</a:t>
            </a:r>
            <a:endParaRPr lang="en-CA" dirty="0" smtClean="0">
              <a:cs typeface="Times New Roman" pitchFamily="18" charset="0"/>
            </a:endParaRPr>
          </a:p>
          <a:p>
            <a:pPr marL="0" indent="0">
              <a:buNone/>
            </a:pPr>
            <a:endParaRPr lang="en-US" dirty="0" smtClean="0"/>
          </a:p>
        </p:txBody>
      </p:sp>
    </p:spTree>
    <p:extLst>
      <p:ext uri="{BB962C8B-B14F-4D97-AF65-F5344CB8AC3E}">
        <p14:creationId xmlns:p14="http://schemas.microsoft.com/office/powerpoint/2010/main" val="20645228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ln>
            <a:solidFill>
              <a:srgbClr val="FFFFFF"/>
            </a:solidFill>
          </a:ln>
        </p:spPr>
        <p:txBody>
          <a:bodyPr>
            <a:normAutofit/>
          </a:bodyPr>
          <a:lstStyle/>
          <a:p>
            <a:pPr algn="ctr" eaLnBrk="1" hangingPunct="1"/>
            <a:r>
              <a:rPr lang="en-US" sz="4800" b="1" dirty="0">
                <a:solidFill>
                  <a:srgbClr val="63192E"/>
                </a:solidFill>
              </a:rPr>
              <a:t>MORE TABLE MANNERS</a:t>
            </a:r>
          </a:p>
        </p:txBody>
      </p:sp>
      <p:sp>
        <p:nvSpPr>
          <p:cNvPr id="24579" name="Rectangle 3"/>
          <p:cNvSpPr>
            <a:spLocks noGrp="1" noChangeArrowheads="1"/>
          </p:cNvSpPr>
          <p:nvPr>
            <p:ph type="body" idx="1"/>
          </p:nvPr>
        </p:nvSpPr>
        <p:spPr>
          <a:xfrm>
            <a:off x="603697" y="1591680"/>
            <a:ext cx="8393907" cy="3896178"/>
          </a:xfrm>
          <a:ln w="28575">
            <a:solidFill>
              <a:srgbClr val="FFFFFF"/>
            </a:solidFill>
            <a:miter lim="800000"/>
            <a:headEnd/>
            <a:tailEnd/>
          </a:ln>
        </p:spPr>
        <p:txBody>
          <a:bodyPr/>
          <a:lstStyle/>
          <a:p>
            <a:pPr eaLnBrk="1" hangingPunct="1">
              <a:buFont typeface="Wingdings" charset="2"/>
              <a:buChar char="ü"/>
            </a:pPr>
            <a:r>
              <a:rPr lang="en-CA" dirty="0" smtClean="0">
                <a:cs typeface="Arial" pitchFamily="34" charset="0"/>
              </a:rPr>
              <a:t>Do not reach for food; ask the closest diner to pass it to you. </a:t>
            </a:r>
          </a:p>
          <a:p>
            <a:pPr eaLnBrk="1" hangingPunct="1">
              <a:buFont typeface="Wingdings" charset="2"/>
              <a:buChar char="ü"/>
            </a:pPr>
            <a:endParaRPr lang="en-CA" sz="1000" dirty="0">
              <a:cs typeface="Times New Roman" pitchFamily="18" charset="0"/>
            </a:endParaRPr>
          </a:p>
          <a:p>
            <a:pPr eaLnBrk="1" hangingPunct="1">
              <a:buFont typeface="Wingdings" charset="2"/>
              <a:buChar char="ü"/>
            </a:pPr>
            <a:r>
              <a:rPr lang="en-CA" dirty="0" smtClean="0">
                <a:cs typeface="Arial" pitchFamily="34" charset="0"/>
              </a:rPr>
              <a:t>If the food is served for you, eat what you can and leave the rest.</a:t>
            </a:r>
          </a:p>
          <a:p>
            <a:pPr eaLnBrk="1" hangingPunct="1">
              <a:buFont typeface="Wingdings" charset="2"/>
              <a:buChar char="ü"/>
            </a:pPr>
            <a:endParaRPr lang="en-CA" sz="1000" dirty="0">
              <a:cs typeface="Times New Roman" pitchFamily="18" charset="0"/>
            </a:endParaRPr>
          </a:p>
          <a:p>
            <a:pPr eaLnBrk="1" hangingPunct="1">
              <a:buFont typeface="Wingdings" charset="2"/>
              <a:buChar char="ü"/>
            </a:pPr>
            <a:r>
              <a:rPr lang="en-US" dirty="0" smtClean="0">
                <a:cs typeface="Times New Roman" pitchFamily="18" charset="0"/>
              </a:rPr>
              <a:t>Do not speak with food in your mouth.</a:t>
            </a:r>
          </a:p>
          <a:p>
            <a:pPr eaLnBrk="1" hangingPunct="1">
              <a:buFont typeface="Wingdings" charset="2"/>
              <a:buChar char="ü"/>
            </a:pPr>
            <a:endParaRPr lang="en-US" dirty="0" smtClean="0"/>
          </a:p>
        </p:txBody>
      </p:sp>
    </p:spTree>
    <p:extLst>
      <p:ext uri="{BB962C8B-B14F-4D97-AF65-F5344CB8AC3E}">
        <p14:creationId xmlns:p14="http://schemas.microsoft.com/office/powerpoint/2010/main" val="130112301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5"/>
          <p:cNvSpPr>
            <a:spLocks noGrp="1" noChangeArrowheads="1"/>
          </p:cNvSpPr>
          <p:nvPr>
            <p:ph type="body" idx="1"/>
          </p:nvPr>
        </p:nvSpPr>
        <p:spPr>
          <a:xfrm>
            <a:off x="662569" y="1667475"/>
            <a:ext cx="8393907" cy="3820383"/>
          </a:xfrm>
          <a:ln w="28575">
            <a:solidFill>
              <a:srgbClr val="FFFFFF"/>
            </a:solidFill>
            <a:miter lim="800000"/>
            <a:headEnd/>
            <a:tailEnd/>
          </a:ln>
        </p:spPr>
        <p:txBody>
          <a:bodyPr/>
          <a:lstStyle/>
          <a:p>
            <a:pPr eaLnBrk="1" hangingPunct="1">
              <a:buFont typeface="Wingdings" charset="2"/>
              <a:buChar char="ü"/>
            </a:pPr>
            <a:r>
              <a:rPr lang="en-US" dirty="0" smtClean="0">
                <a:cs typeface="Arial" pitchFamily="34" charset="0"/>
              </a:rPr>
              <a:t>Don’t drink with food in your mouth.</a:t>
            </a:r>
          </a:p>
          <a:p>
            <a:pPr eaLnBrk="1" hangingPunct="1">
              <a:buFont typeface="Wingdings" charset="2"/>
              <a:buChar char="ü"/>
            </a:pPr>
            <a:endParaRPr lang="en-US" sz="1000" dirty="0">
              <a:cs typeface="Arial" pitchFamily="34" charset="0"/>
            </a:endParaRPr>
          </a:p>
          <a:p>
            <a:pPr eaLnBrk="1" hangingPunct="1">
              <a:buFont typeface="Wingdings" charset="2"/>
              <a:buChar char="ü"/>
            </a:pPr>
            <a:r>
              <a:rPr lang="en-US" dirty="0" smtClean="0">
                <a:cs typeface="Arial" pitchFamily="34" charset="0"/>
              </a:rPr>
              <a:t>Don’t chew with your mouth open.</a:t>
            </a:r>
          </a:p>
          <a:p>
            <a:pPr eaLnBrk="1" hangingPunct="1">
              <a:buFont typeface="Wingdings" charset="2"/>
              <a:buChar char="ü"/>
            </a:pPr>
            <a:endParaRPr lang="en-US" sz="1000" dirty="0">
              <a:cs typeface="Arial" pitchFamily="34" charset="0"/>
            </a:endParaRPr>
          </a:p>
          <a:p>
            <a:pPr eaLnBrk="1" hangingPunct="1">
              <a:buFont typeface="Wingdings" charset="2"/>
              <a:buChar char="ü"/>
            </a:pPr>
            <a:r>
              <a:rPr lang="en-US" dirty="0" smtClean="0">
                <a:cs typeface="Arial" pitchFamily="34" charset="0"/>
              </a:rPr>
              <a:t>Eat quietly; avoid slurping, smacking, etc.</a:t>
            </a:r>
          </a:p>
          <a:p>
            <a:pPr eaLnBrk="1" hangingPunct="1">
              <a:buFont typeface="Wingdings" charset="2"/>
              <a:buChar char="ü"/>
            </a:pPr>
            <a:endParaRPr lang="en-US" sz="1000" dirty="0">
              <a:cs typeface="Times New Roman" pitchFamily="18" charset="0"/>
            </a:endParaRPr>
          </a:p>
          <a:p>
            <a:pPr eaLnBrk="1" hangingPunct="1">
              <a:buFont typeface="Wingdings" charset="2"/>
              <a:buChar char="ü"/>
            </a:pPr>
            <a:r>
              <a:rPr lang="en-US" dirty="0" smtClean="0">
                <a:cs typeface="Arial" pitchFamily="34" charset="0"/>
              </a:rPr>
              <a:t>Wipe your fingers on your napkin; blot your mouth with a corner of the napkin.</a:t>
            </a:r>
            <a:endParaRPr lang="en-US" dirty="0" smtClean="0"/>
          </a:p>
        </p:txBody>
      </p:sp>
      <p:sp>
        <p:nvSpPr>
          <p:cNvPr id="5" name="Rectangle 2"/>
          <p:cNvSpPr txBox="1">
            <a:spLocks noChangeArrowheads="1"/>
          </p:cNvSpPr>
          <p:nvPr/>
        </p:nvSpPr>
        <p:spPr>
          <a:xfrm>
            <a:off x="621771" y="227383"/>
            <a:ext cx="8393907" cy="1136915"/>
          </a:xfrm>
          <a:prstGeom prst="rect">
            <a:avLst/>
          </a:prstGeom>
        </p:spPr>
        <p:txBody>
          <a:bodyPr vert="horz" lIns="90818" tIns="45409" rIns="90818" bIns="45409" rtlCol="0" anchor="ctr">
            <a:normAutofit/>
          </a:bodyPr>
          <a:lstStyle>
            <a:lvl1pPr algn="l" defTabSz="914400" rtl="0" eaLnBrk="1" latinLnBrk="0" hangingPunct="1">
              <a:spcBef>
                <a:spcPct val="0"/>
              </a:spcBef>
              <a:buNone/>
              <a:defRPr sz="4400" kern="1200">
                <a:solidFill>
                  <a:schemeClr val="bg1"/>
                </a:solidFill>
                <a:latin typeface="+mj-lt"/>
                <a:ea typeface="+mj-ea"/>
                <a:cs typeface="+mj-cs"/>
              </a:defRPr>
            </a:lvl1pPr>
          </a:lstStyle>
          <a:p>
            <a:pPr algn="ctr"/>
            <a:r>
              <a:rPr lang="en-US" sz="4000" b="1" i="1" dirty="0"/>
              <a:t>Table Manners</a:t>
            </a:r>
          </a:p>
        </p:txBody>
      </p:sp>
      <p:sp>
        <p:nvSpPr>
          <p:cNvPr id="2" name="Title 1"/>
          <p:cNvSpPr>
            <a:spLocks noGrp="1"/>
          </p:cNvSpPr>
          <p:nvPr>
            <p:ph type="title"/>
          </p:nvPr>
        </p:nvSpPr>
        <p:spPr/>
        <p:txBody>
          <a:bodyPr>
            <a:normAutofit/>
          </a:bodyPr>
          <a:lstStyle/>
          <a:p>
            <a:pPr algn="ctr"/>
            <a:r>
              <a:rPr lang="en-US" sz="4800" b="1" dirty="0">
                <a:solidFill>
                  <a:srgbClr val="63192E"/>
                </a:solidFill>
              </a:rPr>
              <a:t>MORE TABLE MANNERS</a:t>
            </a:r>
            <a:endParaRPr lang="en-CA" sz="4800" dirty="0"/>
          </a:p>
        </p:txBody>
      </p:sp>
    </p:spTree>
    <p:extLst>
      <p:ext uri="{BB962C8B-B14F-4D97-AF65-F5344CB8AC3E}">
        <p14:creationId xmlns:p14="http://schemas.microsoft.com/office/powerpoint/2010/main" val="9913783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a:bodyPr>
          <a:lstStyle/>
          <a:p>
            <a:pPr algn="ctr"/>
            <a:r>
              <a:rPr lang="en-US" sz="4800" b="1" dirty="0">
                <a:solidFill>
                  <a:srgbClr val="63192E"/>
                </a:solidFill>
              </a:rPr>
              <a:t>MORE TABLE MANNERS</a:t>
            </a:r>
            <a:endParaRPr lang="en-US" sz="4800" b="1" i="1" dirty="0"/>
          </a:p>
        </p:txBody>
      </p:sp>
      <p:sp>
        <p:nvSpPr>
          <p:cNvPr id="26627" name="Rectangle 3"/>
          <p:cNvSpPr>
            <a:spLocks noGrp="1" noChangeArrowheads="1"/>
          </p:cNvSpPr>
          <p:nvPr>
            <p:ph type="body" idx="1"/>
          </p:nvPr>
        </p:nvSpPr>
        <p:spPr>
          <a:xfrm>
            <a:off x="662569" y="1680493"/>
            <a:ext cx="8393907" cy="4320276"/>
          </a:xfrm>
          <a:ln w="28575">
            <a:solidFill>
              <a:srgbClr val="FFFFFF"/>
            </a:solidFill>
            <a:miter lim="800000"/>
            <a:headEnd/>
            <a:tailEnd/>
          </a:ln>
        </p:spPr>
        <p:txBody>
          <a:bodyPr>
            <a:normAutofit/>
          </a:bodyPr>
          <a:lstStyle/>
          <a:p>
            <a:pPr eaLnBrk="1" hangingPunct="1">
              <a:buFont typeface="Wingdings" charset="2"/>
              <a:buChar char="ü"/>
            </a:pPr>
            <a:r>
              <a:rPr lang="en-US" dirty="0" smtClean="0">
                <a:cs typeface="Arial" pitchFamily="34" charset="0"/>
              </a:rPr>
              <a:t>Don’t push your empty plate away from you.</a:t>
            </a:r>
          </a:p>
          <a:p>
            <a:pPr eaLnBrk="1" hangingPunct="1">
              <a:buFont typeface="Wingdings" charset="2"/>
              <a:buChar char="ü"/>
            </a:pPr>
            <a:r>
              <a:rPr lang="en-US" dirty="0" smtClean="0">
                <a:cs typeface="Arial" pitchFamily="34" charset="0"/>
              </a:rPr>
              <a:t>Elbows may be placed on the table only when the meal if finished and plates have been cleared.</a:t>
            </a:r>
          </a:p>
          <a:p>
            <a:pPr>
              <a:buFont typeface="Wingdings" charset="2"/>
              <a:buChar char="ü"/>
            </a:pPr>
            <a:r>
              <a:rPr lang="en-US" dirty="0">
                <a:cs typeface="Arial" pitchFamily="34" charset="0"/>
              </a:rPr>
              <a:t>If something is stuck in your teeth, don’t pick your teeth at the table</a:t>
            </a:r>
            <a:r>
              <a:rPr lang="en-US" dirty="0" smtClean="0">
                <a:cs typeface="Arial" pitchFamily="34" charset="0"/>
              </a:rPr>
              <a:t>.</a:t>
            </a:r>
          </a:p>
          <a:p>
            <a:pPr>
              <a:buFont typeface="Wingdings" charset="2"/>
              <a:buChar char="ü"/>
            </a:pPr>
            <a:r>
              <a:rPr lang="en-US" dirty="0">
                <a:cs typeface="Arial" pitchFamily="34" charset="0"/>
              </a:rPr>
              <a:t>Once a piece of cutlery is picked up it is never put back on the table. It rests on the edge of the plate.</a:t>
            </a:r>
            <a:endParaRPr lang="en-US" dirty="0">
              <a:cs typeface="Times New Roman" pitchFamily="18" charset="0"/>
            </a:endParaRPr>
          </a:p>
          <a:p>
            <a:pPr marL="0" indent="0">
              <a:buNone/>
            </a:pPr>
            <a:endParaRPr lang="en-US" dirty="0">
              <a:cs typeface="Arial" pitchFamily="34" charset="0"/>
            </a:endParaRPr>
          </a:p>
          <a:p>
            <a:pPr eaLnBrk="1" hangingPunct="1">
              <a:buFont typeface="Wingdings" charset="2"/>
              <a:buChar char="ü"/>
            </a:pPr>
            <a:endParaRPr lang="en-US" dirty="0" smtClean="0"/>
          </a:p>
        </p:txBody>
      </p:sp>
    </p:spTree>
    <p:extLst>
      <p:ext uri="{BB962C8B-B14F-4D97-AF65-F5344CB8AC3E}">
        <p14:creationId xmlns:p14="http://schemas.microsoft.com/office/powerpoint/2010/main" val="18514126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algn="ctr" eaLnBrk="1" hangingPunct="1"/>
            <a:r>
              <a:rPr lang="en-US" sz="5400" b="1" dirty="0">
                <a:solidFill>
                  <a:srgbClr val="63192E"/>
                </a:solidFill>
              </a:rPr>
              <a:t>SOUP COURSE</a:t>
            </a:r>
          </a:p>
        </p:txBody>
      </p:sp>
      <p:pic>
        <p:nvPicPr>
          <p:cNvPr id="3" name="Picture 2" descr="_10_Eating_Soup_after_editing.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15113" y="1779523"/>
            <a:ext cx="5679530" cy="4230607"/>
          </a:xfrm>
          <a:prstGeom prst="rect">
            <a:avLst/>
          </a:prstGeom>
        </p:spPr>
      </p:pic>
    </p:spTree>
    <p:extLst>
      <p:ext uri="{BB962C8B-B14F-4D97-AF65-F5344CB8AC3E}">
        <p14:creationId xmlns:p14="http://schemas.microsoft.com/office/powerpoint/2010/main" val="3578652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algn="ctr" eaLnBrk="1" hangingPunct="1"/>
            <a:r>
              <a:rPr lang="en-US" sz="5400" b="1" dirty="0" smtClean="0">
                <a:solidFill>
                  <a:srgbClr val="63192E"/>
                </a:solidFill>
              </a:rPr>
              <a:t>SALAD </a:t>
            </a:r>
            <a:r>
              <a:rPr lang="en-US" sz="5400" b="1" dirty="0">
                <a:solidFill>
                  <a:srgbClr val="63192E"/>
                </a:solidFill>
              </a:rPr>
              <a:t>COURSE</a:t>
            </a:r>
          </a:p>
        </p:txBody>
      </p:sp>
      <p:pic>
        <p:nvPicPr>
          <p:cNvPr id="2" name="Picture 1" descr="_6__With_Salad_and_Water.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41198" y="1828374"/>
            <a:ext cx="5688000" cy="4226500"/>
          </a:xfrm>
          <a:prstGeom prst="rect">
            <a:avLst/>
          </a:prstGeom>
        </p:spPr>
      </p:pic>
    </p:spTree>
    <p:extLst>
      <p:ext uri="{BB962C8B-B14F-4D97-AF65-F5344CB8AC3E}">
        <p14:creationId xmlns:p14="http://schemas.microsoft.com/office/powerpoint/2010/main" val="845972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BUSINESS SEATING</a:t>
            </a:r>
          </a:p>
        </p:txBody>
      </p:sp>
      <p:pic>
        <p:nvPicPr>
          <p:cNvPr id="3" name="Picture 2" descr="Seating 3 people busines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39469" y="1637391"/>
            <a:ext cx="6357656" cy="4790927"/>
          </a:xfrm>
          <a:prstGeom prst="rect">
            <a:avLst/>
          </a:prstGeom>
        </p:spPr>
      </p:pic>
    </p:spTree>
    <p:extLst>
      <p:ext uri="{BB962C8B-B14F-4D97-AF65-F5344CB8AC3E}">
        <p14:creationId xmlns:p14="http://schemas.microsoft.com/office/powerpoint/2010/main" val="283151508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76879" y="33556"/>
            <a:ext cx="8393907" cy="1133757"/>
          </a:xfrm>
        </p:spPr>
        <p:txBody>
          <a:bodyPr>
            <a:normAutofit/>
          </a:bodyPr>
          <a:lstStyle/>
          <a:p>
            <a:pPr algn="ctr" eaLnBrk="1" hangingPunct="1"/>
            <a:r>
              <a:rPr lang="en-US" sz="5400" b="1" dirty="0">
                <a:solidFill>
                  <a:srgbClr val="63192E"/>
                </a:solidFill>
              </a:rPr>
              <a:t>WESTERN DINING STYLES </a:t>
            </a:r>
          </a:p>
        </p:txBody>
      </p:sp>
      <p:pic>
        <p:nvPicPr>
          <p:cNvPr id="3" name="Dining Etiquette - European vs. American Dining Sty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3068" y="1773856"/>
            <a:ext cx="5941012" cy="4297000"/>
          </a:xfrm>
          <a:prstGeom prst="rect">
            <a:avLst/>
          </a:prstGeom>
          <a:ln>
            <a:solidFill>
              <a:schemeClr val="tx1"/>
            </a:solidFill>
          </a:ln>
        </p:spPr>
      </p:pic>
    </p:spTree>
    <p:extLst>
      <p:ext uri="{BB962C8B-B14F-4D97-AF65-F5344CB8AC3E}">
        <p14:creationId xmlns:p14="http://schemas.microsoft.com/office/powerpoint/2010/main" val="272190472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44049" y="98494"/>
            <a:ext cx="8393907" cy="1133757"/>
          </a:xfrm>
        </p:spPr>
        <p:txBody>
          <a:bodyPr>
            <a:normAutofit/>
          </a:bodyPr>
          <a:lstStyle/>
          <a:p>
            <a:pPr algn="ctr" eaLnBrk="1" hangingPunct="1"/>
            <a:r>
              <a:rPr lang="en-US" sz="5400" b="1" dirty="0">
                <a:solidFill>
                  <a:srgbClr val="63192E"/>
                </a:solidFill>
              </a:rPr>
              <a:t>MAIN COURSE</a:t>
            </a:r>
          </a:p>
        </p:txBody>
      </p:sp>
      <p:pic>
        <p:nvPicPr>
          <p:cNvPr id="35845" name="Picture 6" descr="IMGP057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76705" y="1773295"/>
            <a:ext cx="2797969" cy="202749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1015" name="Picture 7" descr="IMGP053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51889" y="1719610"/>
            <a:ext cx="2875690" cy="208118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1016" name="Picture 8" descr="IMGP057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76705" y="3992080"/>
            <a:ext cx="2797969" cy="202907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1017" name="Picture 9" descr="IMGP057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051889" y="4010018"/>
            <a:ext cx="2875690" cy="208276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32758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p:txBody>
          <a:bodyPr>
            <a:normAutofit/>
          </a:bodyPr>
          <a:lstStyle/>
          <a:p>
            <a:pPr algn="ctr" eaLnBrk="1" hangingPunct="1"/>
            <a:r>
              <a:rPr lang="en-US" sz="5400" b="1" dirty="0">
                <a:solidFill>
                  <a:srgbClr val="63192E"/>
                </a:solidFill>
              </a:rPr>
              <a:t>DESSERT COURSE</a:t>
            </a:r>
          </a:p>
        </p:txBody>
      </p:sp>
      <p:pic>
        <p:nvPicPr>
          <p:cNvPr id="5" name="Picture 4" descr="_9_Eating_Dessert__after_editing.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11227" y="1768535"/>
            <a:ext cx="5679530" cy="4230605"/>
          </a:xfrm>
          <a:prstGeom prst="rect">
            <a:avLst/>
          </a:prstGeom>
        </p:spPr>
      </p:pic>
    </p:spTree>
    <p:extLst>
      <p:ext uri="{BB962C8B-B14F-4D97-AF65-F5344CB8AC3E}">
        <p14:creationId xmlns:p14="http://schemas.microsoft.com/office/powerpoint/2010/main" val="385184919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0492" y="227383"/>
            <a:ext cx="8316185" cy="985326"/>
          </a:xfrm>
        </p:spPr>
        <p:txBody>
          <a:bodyPr>
            <a:normAutofit/>
          </a:bodyPr>
          <a:lstStyle/>
          <a:p>
            <a:pPr algn="ctr" eaLnBrk="1" hangingPunct="1"/>
            <a:r>
              <a:rPr lang="en-US" sz="5400" b="1" dirty="0">
                <a:solidFill>
                  <a:srgbClr val="63192E"/>
                </a:solidFill>
              </a:rPr>
              <a:t>DINING MADE EASY</a:t>
            </a:r>
          </a:p>
        </p:txBody>
      </p:sp>
      <p:sp>
        <p:nvSpPr>
          <p:cNvPr id="72707" name="Rectangle 3"/>
          <p:cNvSpPr>
            <a:spLocks noGrp="1" noChangeArrowheads="1"/>
          </p:cNvSpPr>
          <p:nvPr>
            <p:ph type="body" idx="1"/>
          </p:nvPr>
        </p:nvSpPr>
        <p:spPr>
          <a:xfrm>
            <a:off x="466329" y="2031248"/>
            <a:ext cx="8393907" cy="4244481"/>
          </a:xfrm>
          <a:ln w="28575">
            <a:solidFill>
              <a:srgbClr val="FFFFFF"/>
            </a:solidFill>
            <a:miter lim="800000"/>
            <a:headEnd/>
            <a:tailEnd/>
          </a:ln>
        </p:spPr>
        <p:txBody>
          <a:bodyPr/>
          <a:lstStyle/>
          <a:p>
            <a:pPr eaLnBrk="1" hangingPunct="1">
              <a:buFont typeface="Wingdings" charset="2"/>
              <a:buChar char="ü"/>
            </a:pPr>
            <a:r>
              <a:rPr lang="en-US" dirty="0" smtClean="0"/>
              <a:t>Work from the outside - in on the utensils</a:t>
            </a:r>
          </a:p>
          <a:p>
            <a:pPr eaLnBrk="1" hangingPunct="1">
              <a:buFont typeface="Wingdings" charset="2"/>
              <a:buChar char="ü"/>
            </a:pPr>
            <a:r>
              <a:rPr lang="en-US" dirty="0" smtClean="0"/>
              <a:t>Work from the bottom - up on your glasses</a:t>
            </a:r>
          </a:p>
          <a:p>
            <a:pPr eaLnBrk="1" hangingPunct="1">
              <a:buFont typeface="Wingdings" charset="2"/>
              <a:buChar char="ü"/>
            </a:pPr>
            <a:r>
              <a:rPr lang="en-US" dirty="0" smtClean="0"/>
              <a:t>Your bread plate is always on your left.</a:t>
            </a:r>
          </a:p>
          <a:p>
            <a:pPr eaLnBrk="1" hangingPunct="1">
              <a:buFont typeface="Wingdings" charset="2"/>
              <a:buChar char="ü"/>
            </a:pPr>
            <a:r>
              <a:rPr lang="en-US" dirty="0" smtClean="0"/>
              <a:t>Your glasses are always on your right</a:t>
            </a:r>
          </a:p>
          <a:p>
            <a:pPr>
              <a:buFont typeface="Wingdings" charset="2"/>
              <a:buChar char="ü"/>
            </a:pPr>
            <a:r>
              <a:rPr lang="en-US" dirty="0"/>
              <a:t>Put your napkin on your </a:t>
            </a:r>
            <a:r>
              <a:rPr lang="en-US" dirty="0" smtClean="0"/>
              <a:t>lap</a:t>
            </a:r>
          </a:p>
          <a:p>
            <a:pPr>
              <a:buFont typeface="Wingdings" charset="2"/>
              <a:buChar char="ü"/>
            </a:pPr>
            <a:r>
              <a:rPr lang="en-US" dirty="0" smtClean="0"/>
              <a:t>Follow your host’s lead</a:t>
            </a:r>
          </a:p>
          <a:p>
            <a:pPr eaLnBrk="1" hangingPunct="1">
              <a:buFont typeface="Wingdings" charset="2"/>
              <a:buChar char="ü"/>
            </a:pPr>
            <a:r>
              <a:rPr lang="en-US" dirty="0" smtClean="0"/>
              <a:t>Only begin eating when everyone is served</a:t>
            </a:r>
          </a:p>
        </p:txBody>
      </p:sp>
    </p:spTree>
    <p:extLst>
      <p:ext uri="{BB962C8B-B14F-4D97-AF65-F5344CB8AC3E}">
        <p14:creationId xmlns:p14="http://schemas.microsoft.com/office/powerpoint/2010/main" val="20852256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5400" b="1" dirty="0">
                <a:solidFill>
                  <a:srgbClr val="63192E"/>
                </a:solidFill>
              </a:rPr>
              <a:t>DINING ETIQUETTE</a:t>
            </a:r>
            <a:endParaRPr lang="en-US" sz="5400" dirty="0"/>
          </a:p>
        </p:txBody>
      </p:sp>
      <p:sp>
        <p:nvSpPr>
          <p:cNvPr id="7" name="Rectangle 6"/>
          <p:cNvSpPr/>
          <p:nvPr/>
        </p:nvSpPr>
        <p:spPr>
          <a:xfrm>
            <a:off x="1744125" y="2951537"/>
            <a:ext cx="5838325" cy="2847083"/>
          </a:xfrm>
          <a:prstGeom prst="rect">
            <a:avLst/>
          </a:prstGeom>
          <a:noFill/>
        </p:spPr>
        <p:txBody>
          <a:bodyPr wrap="none" lIns="90818" tIns="45409" rIns="90818" bIns="45409">
            <a:spAutoFit/>
          </a:bodyPr>
          <a:lstStyle/>
          <a:p>
            <a:pPr algn="ctr"/>
            <a:r>
              <a:rPr lang="en-CA" sz="6000" b="1" dirty="0">
                <a:ln w="12700">
                  <a:solidFill>
                    <a:schemeClr val="tx2">
                      <a:satMod val="155000"/>
                    </a:schemeClr>
                  </a:solidFill>
                  <a:prstDash val="solid"/>
                </a:ln>
                <a:solidFill>
                  <a:schemeClr val="tx1">
                    <a:lumMod val="65000"/>
                    <a:lumOff val="35000"/>
                  </a:schemeClr>
                </a:solidFill>
                <a:effectLst>
                  <a:outerShdw blurRad="41275" dist="20320" dir="1800000" algn="tl" rotWithShape="0">
                    <a:srgbClr val="000000">
                      <a:alpha val="40000"/>
                    </a:srgbClr>
                  </a:outerShdw>
                </a:effectLst>
              </a:rPr>
              <a:t>HOW TO BE A </a:t>
            </a:r>
          </a:p>
          <a:p>
            <a:pPr algn="ctr"/>
            <a:r>
              <a:rPr lang="en-CA" sz="6000" b="1" dirty="0">
                <a:ln w="12700">
                  <a:solidFill>
                    <a:schemeClr val="tx2">
                      <a:satMod val="155000"/>
                    </a:schemeClr>
                  </a:solidFill>
                  <a:prstDash val="solid"/>
                </a:ln>
                <a:solidFill>
                  <a:schemeClr val="tx1">
                    <a:lumMod val="65000"/>
                    <a:lumOff val="35000"/>
                  </a:schemeClr>
                </a:solidFill>
                <a:effectLst>
                  <a:outerShdw blurRad="41275" dist="20320" dir="1800000" algn="tl" rotWithShape="0">
                    <a:srgbClr val="000000">
                      <a:alpha val="40000"/>
                    </a:srgbClr>
                  </a:outerShdw>
                </a:effectLst>
              </a:rPr>
              <a:t>GRACIOUS HOST</a:t>
            </a:r>
          </a:p>
          <a:p>
            <a:pPr algn="ctr"/>
            <a:endParaRPr lang="en-CA"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98241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5400" b="1" dirty="0">
                <a:solidFill>
                  <a:srgbClr val="63192E"/>
                </a:solidFill>
              </a:rPr>
              <a:t>DINING ETIQUETTE</a:t>
            </a:r>
            <a:endParaRPr lang="en-US" sz="5400" dirty="0"/>
          </a:p>
        </p:txBody>
      </p:sp>
      <p:sp>
        <p:nvSpPr>
          <p:cNvPr id="7" name="Rectangle 6"/>
          <p:cNvSpPr/>
          <p:nvPr/>
        </p:nvSpPr>
        <p:spPr>
          <a:xfrm>
            <a:off x="1988644" y="2951537"/>
            <a:ext cx="5349285" cy="2847083"/>
          </a:xfrm>
          <a:prstGeom prst="rect">
            <a:avLst/>
          </a:prstGeom>
          <a:noFill/>
        </p:spPr>
        <p:txBody>
          <a:bodyPr wrap="none" lIns="90818" tIns="45409" rIns="90818" bIns="45409">
            <a:spAutoFit/>
          </a:bodyPr>
          <a:lstStyle/>
          <a:p>
            <a:pPr algn="ctr"/>
            <a:r>
              <a:rPr lang="en-CA" sz="6000" b="1" dirty="0">
                <a:ln w="12700">
                  <a:solidFill>
                    <a:schemeClr val="tx2">
                      <a:satMod val="155000"/>
                    </a:schemeClr>
                  </a:solidFill>
                  <a:prstDash val="solid"/>
                </a:ln>
                <a:solidFill>
                  <a:srgbClr val="595959"/>
                </a:solidFill>
                <a:effectLst>
                  <a:outerShdw blurRad="41275" dist="20320" dir="1800000" algn="tl" rotWithShape="0">
                    <a:srgbClr val="000000">
                      <a:alpha val="40000"/>
                    </a:srgbClr>
                  </a:outerShdw>
                </a:effectLst>
              </a:rPr>
              <a:t>HOW TO BE THE</a:t>
            </a:r>
          </a:p>
          <a:p>
            <a:pPr algn="ctr"/>
            <a:r>
              <a:rPr lang="en-CA" sz="6000" b="1" dirty="0">
                <a:ln w="12700">
                  <a:solidFill>
                    <a:schemeClr val="tx2">
                      <a:satMod val="155000"/>
                    </a:schemeClr>
                  </a:solidFill>
                  <a:prstDash val="solid"/>
                </a:ln>
                <a:solidFill>
                  <a:srgbClr val="595959"/>
                </a:solidFill>
                <a:effectLst>
                  <a:outerShdw blurRad="41275" dist="20320" dir="1800000" algn="tl" rotWithShape="0">
                    <a:srgbClr val="000000">
                      <a:alpha val="40000"/>
                    </a:srgbClr>
                  </a:outerShdw>
                </a:effectLst>
              </a:rPr>
              <a:t>PERFECT GUEST</a:t>
            </a:r>
          </a:p>
          <a:p>
            <a:pPr algn="ctr"/>
            <a:endParaRPr lang="en-CA"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15885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23770" y="651481"/>
            <a:ext cx="8393907" cy="682149"/>
          </a:xfrm>
        </p:spPr>
        <p:txBody>
          <a:bodyPr>
            <a:noAutofit/>
          </a:bodyPr>
          <a:lstStyle/>
          <a:p>
            <a:pPr algn="ctr" eaLnBrk="1" hangingPunct="1"/>
            <a:r>
              <a:rPr lang="en-GB" sz="5400" b="1" dirty="0">
                <a:solidFill>
                  <a:srgbClr val="63192E"/>
                </a:solidFill>
              </a:rPr>
              <a:t>~ Menu ~</a:t>
            </a:r>
            <a:r>
              <a:rPr lang="en-CA" sz="5400" b="1" dirty="0">
                <a:solidFill>
                  <a:srgbClr val="63192E"/>
                </a:solidFill>
              </a:rPr>
              <a:t/>
            </a:r>
            <a:br>
              <a:rPr lang="en-CA" sz="5400" b="1" dirty="0">
                <a:solidFill>
                  <a:srgbClr val="63192E"/>
                </a:solidFill>
              </a:rPr>
            </a:br>
            <a:endParaRPr lang="en-CA" sz="5400" b="1" dirty="0">
              <a:solidFill>
                <a:srgbClr val="63192E"/>
              </a:solidFill>
            </a:endParaRPr>
          </a:p>
        </p:txBody>
      </p:sp>
      <p:sp>
        <p:nvSpPr>
          <p:cNvPr id="151555" name="Rectangle 3"/>
          <p:cNvSpPr>
            <a:spLocks noChangeArrowheads="1"/>
          </p:cNvSpPr>
          <p:nvPr/>
        </p:nvSpPr>
        <p:spPr bwMode="auto">
          <a:xfrm>
            <a:off x="0" y="1369317"/>
            <a:ext cx="9326563" cy="522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818" tIns="45409" rIns="90818" bIns="45409" anchor="ctr">
            <a:spAutoFit/>
          </a:bodyPr>
          <a:lstStyle/>
          <a:p>
            <a:pPr algn="ctr">
              <a:lnSpc>
                <a:spcPct val="80000"/>
              </a:lnSpc>
            </a:pPr>
            <a:r>
              <a:rPr lang="en-US" sz="3200" i="1" dirty="0"/>
              <a:t>Flat Breads and Rolls</a:t>
            </a:r>
          </a:p>
          <a:p>
            <a:pPr algn="ctr">
              <a:lnSpc>
                <a:spcPct val="80000"/>
              </a:lnSpc>
            </a:pPr>
            <a:r>
              <a:rPr lang="en-US" sz="3200" i="1" dirty="0"/>
              <a:t>~</a:t>
            </a:r>
            <a:endParaRPr lang="en-CA" sz="3200" i="1" dirty="0"/>
          </a:p>
          <a:p>
            <a:pPr algn="ctr">
              <a:lnSpc>
                <a:spcPct val="80000"/>
              </a:lnSpc>
            </a:pPr>
            <a:r>
              <a:rPr lang="en-CA" sz="3200" i="1" dirty="0"/>
              <a:t>Soup</a:t>
            </a:r>
          </a:p>
          <a:p>
            <a:pPr algn="ctr">
              <a:lnSpc>
                <a:spcPct val="80000"/>
              </a:lnSpc>
            </a:pPr>
            <a:r>
              <a:rPr lang="en-US" sz="3200" i="1" dirty="0"/>
              <a:t> </a:t>
            </a:r>
            <a:r>
              <a:rPr lang="en-US" sz="3200" i="1" dirty="0" smtClean="0"/>
              <a:t>~</a:t>
            </a:r>
          </a:p>
          <a:p>
            <a:pPr algn="ctr">
              <a:lnSpc>
                <a:spcPct val="80000"/>
              </a:lnSpc>
            </a:pPr>
            <a:r>
              <a:rPr lang="en-US" sz="3200" i="1" dirty="0" smtClean="0"/>
              <a:t>Salad</a:t>
            </a:r>
          </a:p>
          <a:p>
            <a:pPr algn="ctr">
              <a:lnSpc>
                <a:spcPct val="80000"/>
              </a:lnSpc>
            </a:pPr>
            <a:r>
              <a:rPr lang="en-US" sz="3200" i="1" dirty="0"/>
              <a:t>~</a:t>
            </a:r>
            <a:endParaRPr lang="en-CA" sz="3200" i="1" dirty="0"/>
          </a:p>
          <a:p>
            <a:pPr algn="ctr">
              <a:lnSpc>
                <a:spcPct val="80000"/>
              </a:lnSpc>
            </a:pPr>
            <a:r>
              <a:rPr lang="en-CA" sz="3200" i="1" dirty="0"/>
              <a:t>Main Course</a:t>
            </a:r>
          </a:p>
          <a:p>
            <a:pPr algn="ctr">
              <a:lnSpc>
                <a:spcPct val="80000"/>
              </a:lnSpc>
            </a:pPr>
            <a:r>
              <a:rPr lang="en-US" sz="3200" i="1" dirty="0"/>
              <a:t> ~</a:t>
            </a:r>
            <a:endParaRPr lang="en-CA" sz="3200" i="1" dirty="0"/>
          </a:p>
          <a:p>
            <a:pPr algn="ctr">
              <a:lnSpc>
                <a:spcPct val="80000"/>
              </a:lnSpc>
            </a:pPr>
            <a:r>
              <a:rPr lang="en-CA" sz="3200" i="1" dirty="0"/>
              <a:t>Dessert</a:t>
            </a:r>
          </a:p>
          <a:p>
            <a:pPr algn="ctr">
              <a:lnSpc>
                <a:spcPct val="80000"/>
              </a:lnSpc>
            </a:pPr>
            <a:r>
              <a:rPr lang="en-US" sz="3200" i="1" dirty="0"/>
              <a:t>~</a:t>
            </a:r>
            <a:endParaRPr lang="en-CA" sz="3200" i="1" dirty="0"/>
          </a:p>
          <a:p>
            <a:pPr algn="ctr">
              <a:lnSpc>
                <a:spcPct val="80000"/>
              </a:lnSpc>
            </a:pPr>
            <a:r>
              <a:rPr lang="en-US" sz="3200" i="1" dirty="0"/>
              <a:t>Freshly </a:t>
            </a:r>
            <a:r>
              <a:rPr lang="en-US" sz="3200" i="1" dirty="0" smtClean="0"/>
              <a:t>Brewed </a:t>
            </a:r>
            <a:r>
              <a:rPr lang="en-US" sz="3200" i="1" dirty="0"/>
              <a:t>Coffee &amp; </a:t>
            </a:r>
            <a:r>
              <a:rPr lang="en-US" sz="3200" i="1" dirty="0" smtClean="0"/>
              <a:t>Selection of </a:t>
            </a:r>
            <a:r>
              <a:rPr lang="en-US" sz="3200" i="1" dirty="0"/>
              <a:t>Teas</a:t>
            </a:r>
            <a:endParaRPr lang="en-CA" sz="3200" i="1" dirty="0"/>
          </a:p>
          <a:p>
            <a:pPr algn="ctr">
              <a:lnSpc>
                <a:spcPct val="80000"/>
              </a:lnSpc>
            </a:pPr>
            <a:r>
              <a:rPr lang="en-US" sz="3200" i="1" dirty="0"/>
              <a:t> ~</a:t>
            </a:r>
            <a:endParaRPr lang="en-CA" sz="3200" i="1" dirty="0"/>
          </a:p>
          <a:p>
            <a:pPr algn="ctr">
              <a:lnSpc>
                <a:spcPct val="80000"/>
              </a:lnSpc>
            </a:pPr>
            <a:r>
              <a:rPr lang="en-US" sz="3200" i="1" dirty="0" smtClean="0"/>
              <a:t>Wine</a:t>
            </a:r>
            <a:endParaRPr lang="en-CA" sz="3200" b="1" i="1" dirty="0">
              <a:effectLst>
                <a:outerShdw blurRad="38100" dist="38100" dir="2700000" algn="tl">
                  <a:srgbClr val="C0C0C0"/>
                </a:outerShdw>
              </a:effectLst>
            </a:endParaRPr>
          </a:p>
        </p:txBody>
      </p:sp>
    </p:spTree>
    <p:extLst>
      <p:ext uri="{BB962C8B-B14F-4D97-AF65-F5344CB8AC3E}">
        <p14:creationId xmlns:p14="http://schemas.microsoft.com/office/powerpoint/2010/main" val="73973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ctr" eaLnBrk="1" hangingPunct="1"/>
            <a:r>
              <a:rPr lang="en-US" sz="5400" b="1" dirty="0">
                <a:solidFill>
                  <a:srgbClr val="63192E"/>
                </a:solidFill>
              </a:rPr>
              <a:t>YOUR TABLE SETTING</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56260" y="1815774"/>
            <a:ext cx="5620504" cy="4117959"/>
          </a:xfrm>
          <a:prstGeom prst="rect">
            <a:avLst/>
          </a:prstGeom>
          <a:solidFill>
            <a:srgbClr val="000000"/>
          </a:solidFill>
          <a:ln>
            <a:solidFill>
              <a:schemeClr val="tx1"/>
            </a:solidFill>
          </a:ln>
        </p:spPr>
      </p:pic>
    </p:spTree>
    <p:extLst>
      <p:ext uri="{BB962C8B-B14F-4D97-AF65-F5344CB8AC3E}">
        <p14:creationId xmlns:p14="http://schemas.microsoft.com/office/powerpoint/2010/main" val="121161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15988</TotalTime>
  <Words>5454</Words>
  <Application>Microsoft Macintosh PowerPoint</Application>
  <PresentationFormat>Custom</PresentationFormat>
  <Paragraphs>742</Paragraphs>
  <Slides>53</Slides>
  <Notes>53</Notes>
  <HiddenSlides>0</HiddenSlides>
  <MMClips>1</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Median</vt:lpstr>
      <vt:lpstr>  Dining  with ease</vt:lpstr>
      <vt:lpstr>SOCIAL SEATING</vt:lpstr>
      <vt:lpstr>BUSINESS SEATING</vt:lpstr>
      <vt:lpstr>BUSINESS SEATING</vt:lpstr>
      <vt:lpstr>BUSINESS SEATING</vt:lpstr>
      <vt:lpstr>DINING ETIQUETTE</vt:lpstr>
      <vt:lpstr>DINING ETIQUETTE</vt:lpstr>
      <vt:lpstr>~ Menu ~ </vt:lpstr>
      <vt:lpstr>YOUR TABLE SETTING</vt:lpstr>
      <vt:lpstr>THE FORMAL PLACE SETTING</vt:lpstr>
      <vt:lpstr>NAPKIN NUANCES</vt:lpstr>
      <vt:lpstr>WINE</vt:lpstr>
      <vt:lpstr>DINING ETIQUETTE</vt:lpstr>
      <vt:lpstr>DINING STYLE - EUROPEAN</vt:lpstr>
      <vt:lpstr>DINING STYLE - AMERICAN</vt:lpstr>
      <vt:lpstr>RESTING POSITION - EUROPEAN</vt:lpstr>
      <vt:lpstr>RESTING POSITION - AMERICAN</vt:lpstr>
      <vt:lpstr>FINISHED POSITION</vt:lpstr>
      <vt:lpstr>DINING ETIQUETTE</vt:lpstr>
      <vt:lpstr>When dining socially, who is served first?</vt:lpstr>
      <vt:lpstr>When dining socially, who is served first?</vt:lpstr>
      <vt:lpstr>The best time to conduct business at a meal is…</vt:lpstr>
      <vt:lpstr>The best time to conduct business at a meal is…</vt:lpstr>
      <vt:lpstr>At business, should you order an alcoholic drink if your client declines?</vt:lpstr>
      <vt:lpstr>At business, should you order an alcoholic drink if your client declines?</vt:lpstr>
      <vt:lpstr> When dining, food should be passed…</vt:lpstr>
      <vt:lpstr> When dining, food should be passed…</vt:lpstr>
      <vt:lpstr>When leaving the table but will return, leave your napkin…</vt:lpstr>
      <vt:lpstr>When leaving the table but will return, leave your napkin…</vt:lpstr>
      <vt:lpstr>While dining, may small objects such as cell phones be placed on the table?</vt:lpstr>
      <vt:lpstr>While dining, may small objects such as cell phones be placed on the table?</vt:lpstr>
      <vt:lpstr>If you have gristle or a pit in your mouth you should…</vt:lpstr>
      <vt:lpstr>If you have gristle or a pit in your mouth you should…</vt:lpstr>
      <vt:lpstr>If your utensil drops on the floor you should…</vt:lpstr>
      <vt:lpstr>If your utensil drops on the floor you should…</vt:lpstr>
      <vt:lpstr>If women wish to touch up make-up or reapply lipstick after eating they may…</vt:lpstr>
      <vt:lpstr>If women wish to touch up make-up or reapply lipstick after eating they may…</vt:lpstr>
      <vt:lpstr>When the bill is placed on the table you should…</vt:lpstr>
      <vt:lpstr>When the bill is placed on the table you should…</vt:lpstr>
      <vt:lpstr>As Host, when the bill is presented you should…</vt:lpstr>
      <vt:lpstr>As Host, when the bill is presented you should…</vt:lpstr>
      <vt:lpstr>When Eating Bread or Rolls…</vt:lpstr>
      <vt:lpstr>When Eating Bread or Rolls…</vt:lpstr>
      <vt:lpstr>MORE TABLE MANNERS</vt:lpstr>
      <vt:lpstr>MORE TABLE MANNERS</vt:lpstr>
      <vt:lpstr>MORE TABLE MANNERS</vt:lpstr>
      <vt:lpstr>MORE TABLE MANNERS</vt:lpstr>
      <vt:lpstr>SOUP COURSE</vt:lpstr>
      <vt:lpstr>SALAD COURSE</vt:lpstr>
      <vt:lpstr>WESTERN DINING STYLES </vt:lpstr>
      <vt:lpstr>MAIN COURSE</vt:lpstr>
      <vt:lpstr>DESSERT COURSE</vt:lpstr>
      <vt:lpstr>DINING MADE EASY</vt:lpstr>
    </vt:vector>
  </TitlesOfParts>
  <Company>Personal Impact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Law</dc:creator>
  <cp:lastModifiedBy>Kimberly Law</cp:lastModifiedBy>
  <cp:revision>106</cp:revision>
  <cp:lastPrinted>2017-03-28T01:02:25Z</cp:lastPrinted>
  <dcterms:created xsi:type="dcterms:W3CDTF">2017-02-22T16:48:56Z</dcterms:created>
  <dcterms:modified xsi:type="dcterms:W3CDTF">2017-04-28T15:59:24Z</dcterms:modified>
</cp:coreProperties>
</file>