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0"/>
  </p:notesMasterIdLst>
  <p:handoutMasterIdLst>
    <p:handoutMasterId r:id="rId61"/>
  </p:handoutMasterIdLst>
  <p:sldIdLst>
    <p:sldId id="948" r:id="rId2"/>
    <p:sldId id="957" r:id="rId3"/>
    <p:sldId id="961" r:id="rId4"/>
    <p:sldId id="960" r:id="rId5"/>
    <p:sldId id="959" r:id="rId6"/>
    <p:sldId id="962" r:id="rId7"/>
    <p:sldId id="964" r:id="rId8"/>
    <p:sldId id="965" r:id="rId9"/>
    <p:sldId id="1006" r:id="rId10"/>
    <p:sldId id="1007" r:id="rId11"/>
    <p:sldId id="1008" r:id="rId12"/>
    <p:sldId id="1009" r:id="rId13"/>
    <p:sldId id="830" r:id="rId14"/>
    <p:sldId id="867" r:id="rId15"/>
    <p:sldId id="951" r:id="rId16"/>
    <p:sldId id="952" r:id="rId17"/>
    <p:sldId id="971" r:id="rId18"/>
    <p:sldId id="870" r:id="rId19"/>
    <p:sldId id="869" r:id="rId20"/>
    <p:sldId id="878" r:id="rId21"/>
    <p:sldId id="875" r:id="rId22"/>
    <p:sldId id="880" r:id="rId23"/>
    <p:sldId id="881" r:id="rId24"/>
    <p:sldId id="975" r:id="rId25"/>
    <p:sldId id="973" r:id="rId26"/>
    <p:sldId id="1010" r:id="rId27"/>
    <p:sldId id="966" r:id="rId28"/>
    <p:sldId id="1011" r:id="rId29"/>
    <p:sldId id="1005" r:id="rId30"/>
    <p:sldId id="1012" r:id="rId31"/>
    <p:sldId id="894" r:id="rId32"/>
    <p:sldId id="1013" r:id="rId33"/>
    <p:sldId id="896" r:id="rId34"/>
    <p:sldId id="1014" r:id="rId35"/>
    <p:sldId id="941" r:id="rId36"/>
    <p:sldId id="1015" r:id="rId37"/>
    <p:sldId id="939" r:id="rId38"/>
    <p:sldId id="1016" r:id="rId39"/>
    <p:sldId id="978" r:id="rId40"/>
    <p:sldId id="1017" r:id="rId41"/>
    <p:sldId id="955" r:id="rId42"/>
    <p:sldId id="1018" r:id="rId43"/>
    <p:sldId id="899" r:id="rId44"/>
    <p:sldId id="1019" r:id="rId45"/>
    <p:sldId id="900" r:id="rId46"/>
    <p:sldId id="1020" r:id="rId47"/>
    <p:sldId id="902" r:id="rId48"/>
    <p:sldId id="1021" r:id="rId49"/>
    <p:sldId id="979" r:id="rId50"/>
    <p:sldId id="980" r:id="rId51"/>
    <p:sldId id="967" r:id="rId52"/>
    <p:sldId id="905" r:id="rId53"/>
    <p:sldId id="1000" r:id="rId54"/>
    <p:sldId id="984" r:id="rId55"/>
    <p:sldId id="909" r:id="rId56"/>
    <p:sldId id="910" r:id="rId57"/>
    <p:sldId id="981" r:id="rId58"/>
    <p:sldId id="1002" r:id="rId5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9EA5"/>
    <a:srgbClr val="00A8E4"/>
    <a:srgbClr val="000000"/>
    <a:srgbClr val="E0BE2C"/>
    <a:srgbClr val="7826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64" autoAdjust="0"/>
    <p:restoredTop sz="49744" autoAdjust="0"/>
  </p:normalViewPr>
  <p:slideViewPr>
    <p:cSldViewPr snapToGrid="0">
      <p:cViewPr varScale="1">
        <p:scale>
          <a:sx n="46" d="100"/>
          <a:sy n="46" d="100"/>
        </p:scale>
        <p:origin x="2120" y="176"/>
      </p:cViewPr>
      <p:guideLst/>
    </p:cSldViewPr>
  </p:slideViewPr>
  <p:notesTextViewPr>
    <p:cViewPr>
      <p:scale>
        <a:sx n="1" d="1"/>
        <a:sy n="1" d="1"/>
      </p:scale>
      <p:origin x="0" y="0"/>
    </p:cViewPr>
  </p:notesTextViewPr>
  <p:notesViewPr>
    <p:cSldViewPr snapToGrid="0">
      <p:cViewPr varScale="1">
        <p:scale>
          <a:sx n="76" d="100"/>
          <a:sy n="76" d="100"/>
        </p:scale>
        <p:origin x="3192"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004AEA-E84C-2743-AC35-54CF673AF1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E14049-972B-ED4A-8F8B-02ED780C73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7C8375-3472-114D-81A3-EDECA0BAEC1C}" type="datetimeFigureOut">
              <a:rPr lang="en-US" smtClean="0"/>
              <a:t>3/27/19</a:t>
            </a:fld>
            <a:endParaRPr lang="en-US"/>
          </a:p>
        </p:txBody>
      </p:sp>
      <p:sp>
        <p:nvSpPr>
          <p:cNvPr id="4" name="Footer Placeholder 3">
            <a:extLst>
              <a:ext uri="{FF2B5EF4-FFF2-40B4-BE49-F238E27FC236}">
                <a16:creationId xmlns:a16="http://schemas.microsoft.com/office/drawing/2014/main" id="{90097C53-CBC7-384C-BA9A-0E0C5464FB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7C30F3-623A-1147-87B8-6C3E3A856C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9C8714-EFCF-2A4C-BD75-BC1937543DB4}" type="slidenum">
              <a:rPr lang="en-US" smtClean="0"/>
              <a:t>‹#›</a:t>
            </a:fld>
            <a:endParaRPr lang="en-US"/>
          </a:p>
        </p:txBody>
      </p:sp>
    </p:spTree>
    <p:extLst>
      <p:ext uri="{BB962C8B-B14F-4D97-AF65-F5344CB8AC3E}">
        <p14:creationId xmlns:p14="http://schemas.microsoft.com/office/powerpoint/2010/main" val="407636273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1B8FA2-0936-7742-888D-0487299E052E}"/>
              </a:ext>
            </a:extLst>
          </p:cNvPr>
          <p:cNvSpPr>
            <a:spLocks noGrp="1"/>
          </p:cNvSpPr>
          <p:nvPr>
            <p:ph type="hdr" sz="quarter"/>
          </p:nvPr>
        </p:nvSpPr>
        <p:spPr>
          <a:xfrm>
            <a:off x="-1" y="220129"/>
            <a:ext cx="6856413" cy="458788"/>
          </a:xfrm>
          <a:prstGeom prst="rect">
            <a:avLst/>
          </a:prstGeom>
        </p:spPr>
        <p:txBody>
          <a:bodyPr vert="horz" lIns="91440" tIns="45720" rIns="91440" bIns="45720" rtlCol="0"/>
          <a:lstStyle>
            <a:lvl1pPr algn="l" fontAlgn="auto">
              <a:spcBef>
                <a:spcPts val="0"/>
              </a:spcBef>
              <a:spcAft>
                <a:spcPts val="0"/>
              </a:spcAft>
              <a:defRPr sz="2000" b="0">
                <a:solidFill>
                  <a:srgbClr val="00A8E4"/>
                </a:solidFill>
                <a:latin typeface="+mn-lt"/>
                <a:ea typeface="+mn-ea"/>
              </a:defRPr>
            </a:lvl1pPr>
          </a:lstStyle>
          <a:p>
            <a:pPr algn="ctr">
              <a:defRPr/>
            </a:pPr>
            <a:r>
              <a:rPr lang="en-US" dirty="0"/>
              <a:t>DINING </a:t>
            </a:r>
            <a:r>
              <a:rPr lang="en-CA" dirty="0"/>
              <a:t>WITH CONFIDENCE</a:t>
            </a:r>
            <a:endParaRPr lang="en-US" dirty="0"/>
          </a:p>
          <a:p>
            <a:pPr algn="ctr">
              <a:defRPr/>
            </a:pPr>
            <a:endParaRPr lang="en-US" dirty="0"/>
          </a:p>
        </p:txBody>
      </p:sp>
      <p:sp>
        <p:nvSpPr>
          <p:cNvPr id="4" name="Slide Image Placeholder 3">
            <a:extLst>
              <a:ext uri="{FF2B5EF4-FFF2-40B4-BE49-F238E27FC236}">
                <a16:creationId xmlns:a16="http://schemas.microsoft.com/office/drawing/2014/main" id="{E7A19A5A-8528-CF49-BCC7-D36159C9E264}"/>
              </a:ext>
            </a:extLst>
          </p:cNvPr>
          <p:cNvSpPr>
            <a:spLocks noGrp="1" noRot="1" noChangeAspect="1"/>
          </p:cNvSpPr>
          <p:nvPr>
            <p:ph type="sldImg" idx="2"/>
          </p:nvPr>
        </p:nvSpPr>
        <p:spPr>
          <a:xfrm>
            <a:off x="685800" y="753541"/>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4432F8B-D87F-4D40-AF4D-D709DCDB46EA}"/>
              </a:ext>
            </a:extLst>
          </p:cNvPr>
          <p:cNvSpPr>
            <a:spLocks noGrp="1"/>
          </p:cNvSpPr>
          <p:nvPr>
            <p:ph type="body" sz="quarter" idx="3"/>
          </p:nvPr>
        </p:nvSpPr>
        <p:spPr>
          <a:xfrm>
            <a:off x="685800" y="4011091"/>
            <a:ext cx="5486400" cy="4235442"/>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4B90E88A-6030-C148-9F3F-FD9AE0992BA7}"/>
              </a:ext>
            </a:extLst>
          </p:cNvPr>
          <p:cNvSpPr>
            <a:spLocks noGrp="1"/>
          </p:cNvSpPr>
          <p:nvPr>
            <p:ph type="ftr" sz="quarter" idx="4"/>
          </p:nvPr>
        </p:nvSpPr>
        <p:spPr>
          <a:xfrm>
            <a:off x="-1" y="8685213"/>
            <a:ext cx="5046134" cy="458787"/>
          </a:xfrm>
          <a:prstGeom prst="rect">
            <a:avLst/>
          </a:prstGeom>
        </p:spPr>
        <p:txBody>
          <a:bodyPr vert="horz" lIns="91440" tIns="45720" rIns="91440" bIns="45720" rtlCol="0" anchor="b"/>
          <a:lstStyle>
            <a:lvl1pPr algn="l" fontAlgn="auto">
              <a:spcBef>
                <a:spcPts val="0"/>
              </a:spcBef>
              <a:spcAft>
                <a:spcPts val="0"/>
              </a:spcAft>
              <a:defRPr sz="1200">
                <a:solidFill>
                  <a:srgbClr val="6B9EA5"/>
                </a:solidFill>
                <a:latin typeface="+mn-lt"/>
                <a:ea typeface="+mn-ea"/>
              </a:defRPr>
            </a:lvl1pPr>
          </a:lstStyle>
          <a:p>
            <a:pPr>
              <a:defRPr/>
            </a:pPr>
            <a:r>
              <a:rPr lang="en-US" dirty="0"/>
              <a:t>©PERSONALIMPACT.CA DINING ETIQUETTE TRAINING KIT</a:t>
            </a:r>
            <a:r>
              <a:rPr lang="en-CA" dirty="0"/>
              <a:t>™ </a:t>
            </a:r>
            <a:endParaRPr lang="en-US" dirty="0"/>
          </a:p>
        </p:txBody>
      </p:sp>
      <p:sp>
        <p:nvSpPr>
          <p:cNvPr id="7" name="Slide Number Placeholder 6">
            <a:extLst>
              <a:ext uri="{FF2B5EF4-FFF2-40B4-BE49-F238E27FC236}">
                <a16:creationId xmlns:a16="http://schemas.microsoft.com/office/drawing/2014/main" id="{8FD5D216-2CB7-D649-A6F1-8BCE67E7292A}"/>
              </a:ext>
            </a:extLst>
          </p:cNvPr>
          <p:cNvSpPr>
            <a:spLocks noGrp="1"/>
          </p:cNvSpPr>
          <p:nvPr>
            <p:ph type="sldNum" sz="quarter" idx="5"/>
          </p:nvPr>
        </p:nvSpPr>
        <p:spPr>
          <a:xfrm>
            <a:off x="5486399" y="8685213"/>
            <a:ext cx="1370013"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3BA8737-9AB2-9644-8C52-02F8F0BCDD96}" type="slidenum">
              <a:rPr lang="en-US" altLang="en-US"/>
              <a:pPr/>
              <a:t>‹#›</a:t>
            </a:fld>
            <a:endParaRPr lang="en-US" altLang="en-US"/>
          </a:p>
        </p:txBody>
      </p:sp>
    </p:spTree>
    <p:extLst>
      <p:ext uri="{BB962C8B-B14F-4D97-AF65-F5344CB8AC3E}">
        <p14:creationId xmlns:p14="http://schemas.microsoft.com/office/powerpoint/2010/main" val="250513578"/>
      </p:ext>
    </p:extLst>
  </p:cSld>
  <p:clrMap bg1="lt1" tx1="dk1" bg2="lt2" tx2="dk2" accent1="accent1" accent2="accent2" accent3="accent3" accent4="accent4" accent5="accent5" accent6="accent6" hlink="hlink" folHlink="folHlink"/>
  <p:hf dt="0"/>
  <p:notesStyle>
    <a:lvl1pPr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pPr marL="0" marR="0" lvl="0" indent="0" algn="l" defTabSz="454091"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S PGothic" pitchFamily="34" charset="-128"/>
                <a:cs typeface="ＭＳ Ｐゴシック" charset="0"/>
              </a:rPr>
              <a:t>Welcome to Dining with Confidence. My name is </a:t>
            </a:r>
            <a:r>
              <a:rPr lang="en-CA" sz="1200" i="1" u="sng" kern="1200" dirty="0">
                <a:solidFill>
                  <a:schemeClr val="tx1"/>
                </a:solidFill>
                <a:effectLst/>
                <a:latin typeface="+mn-lt"/>
                <a:ea typeface="MS PGothic" pitchFamily="34" charset="-128"/>
                <a:cs typeface="ＭＳ Ｐゴシック" charset="0"/>
              </a:rPr>
              <a:t>your name.</a:t>
            </a:r>
            <a:r>
              <a:rPr lang="en-CA" sz="1200" i="1" u="none" kern="1200" dirty="0">
                <a:solidFill>
                  <a:schemeClr val="tx1"/>
                </a:solidFill>
                <a:effectLst/>
                <a:latin typeface="+mn-lt"/>
                <a:ea typeface="MS PGothic" pitchFamily="34" charset="-128"/>
                <a:cs typeface="ＭＳ Ｐゴシック" charset="0"/>
              </a:rPr>
              <a:t> </a:t>
            </a:r>
            <a:r>
              <a:rPr lang="en-CA" sz="1200" u="none" kern="1200" dirty="0">
                <a:solidFill>
                  <a:schemeClr val="tx1"/>
                </a:solidFill>
                <a:effectLst/>
                <a:latin typeface="+mn-lt"/>
                <a:ea typeface="MS PGothic" pitchFamily="34" charset="-128"/>
                <a:cs typeface="ＭＳ Ｐゴシック" charset="0"/>
              </a:rPr>
              <a:t>I</a:t>
            </a:r>
            <a:r>
              <a:rPr lang="en-CA" sz="1200" kern="1200" dirty="0">
                <a:solidFill>
                  <a:schemeClr val="tx1"/>
                </a:solidFill>
                <a:effectLst/>
                <a:latin typeface="+mn-lt"/>
                <a:ea typeface="MS PGothic" pitchFamily="34" charset="-128"/>
                <a:cs typeface="ＭＳ Ｐゴシック" charset="0"/>
              </a:rPr>
              <a:t> am </a:t>
            </a:r>
            <a:r>
              <a:rPr lang="en-CA" sz="1200" i="1" u="sng" kern="1200" dirty="0">
                <a:solidFill>
                  <a:schemeClr val="tx1"/>
                </a:solidFill>
                <a:effectLst/>
                <a:latin typeface="+mn-lt"/>
                <a:ea typeface="MS PGothic" pitchFamily="34" charset="-128"/>
                <a:cs typeface="ＭＳ Ｐゴシック" charset="0"/>
              </a:rPr>
              <a:t>title, credentials, etc.</a:t>
            </a:r>
            <a:r>
              <a:rPr lang="en-CA" sz="1200" kern="1200" dirty="0">
                <a:solidFill>
                  <a:schemeClr val="tx1"/>
                </a:solidFill>
                <a:effectLst/>
                <a:latin typeface="+mn-lt"/>
                <a:ea typeface="MS PGothic" pitchFamily="34" charset="-128"/>
                <a:cs typeface="ＭＳ Ｐゴシック" charset="0"/>
              </a:rPr>
              <a:t> Let’s start out by reviewing what we will be covering in today’s workshop. </a:t>
            </a:r>
          </a:p>
          <a:p>
            <a:pPr marL="0" marR="0" lvl="0" indent="0" algn="l" defTabSz="454091"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S PGothic" pitchFamily="34" charset="-128"/>
              <a:cs typeface="ＭＳ Ｐゴシック" charset="0"/>
            </a:endParaRPr>
          </a:p>
          <a:p>
            <a:pPr marL="0" marR="0" lvl="0" indent="0" algn="l" defTabSz="454091"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ＭＳ Ｐゴシック" panose="020B0600070205080204" pitchFamily="34" charset="-128"/>
                <a:cs typeface="+mn-cs"/>
              </a:rPr>
              <a:t>Knowing the rules of dining etiquette can help you appear more confident and feel more at ease in both social and business dining situations. Dining with Confidence, is designed to enhance personal dining skills and increase your level of professionalism by providing dining skills that you need to know, to feel more comfortable when dining casually or formally, in business and in life.</a:t>
            </a:r>
          </a:p>
          <a:p>
            <a:pPr marL="0" marR="0" lvl="0" indent="0" algn="l" defTabSz="454091"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S PGothic" pitchFamily="34" charset="-128"/>
              <a:cs typeface="ＭＳ Ｐゴシック" charset="0"/>
            </a:endParaRPr>
          </a:p>
          <a:p>
            <a:r>
              <a:rPr lang="en-US" sz="1200" kern="1200" dirty="0">
                <a:solidFill>
                  <a:schemeClr val="tx1"/>
                </a:solidFill>
                <a:effectLst/>
                <a:latin typeface="+mn-lt"/>
                <a:ea typeface="ＭＳ Ｐゴシック" panose="020B0600070205080204" pitchFamily="34" charset="-128"/>
                <a:cs typeface="+mn-cs"/>
              </a:rPr>
              <a:t>Dining Etiquette soft skills enable you to</a:t>
            </a:r>
            <a:r>
              <a:rPr lang="en-US" sz="1200" b="1" kern="1200" dirty="0">
                <a:solidFill>
                  <a:schemeClr val="tx1"/>
                </a:solidFill>
                <a:effectLst/>
                <a:latin typeface="+mn-lt"/>
                <a:ea typeface="ＭＳ Ｐゴシック" panose="020B0600070205080204" pitchFamily="34" charset="-128"/>
                <a:cs typeface="+mn-cs"/>
              </a:rPr>
              <a:t>: </a:t>
            </a:r>
          </a:p>
          <a:p>
            <a:endParaRPr lang="en-CA" sz="1200" kern="1200" dirty="0">
              <a:solidFill>
                <a:schemeClr val="tx1"/>
              </a:solidFill>
              <a:effectLst/>
              <a:latin typeface="+mn-lt"/>
              <a:ea typeface="ＭＳ Ｐゴシック" panose="020B0600070205080204" pitchFamily="34" charset="-128"/>
              <a:cs typeface="+mn-cs"/>
            </a:endParaRPr>
          </a:p>
          <a:p>
            <a:pPr lvl="0"/>
            <a:r>
              <a:rPr lang="en-US" sz="1200" kern="1200" dirty="0">
                <a:solidFill>
                  <a:schemeClr val="tx1"/>
                </a:solidFill>
                <a:effectLst/>
                <a:latin typeface="+mn-lt"/>
                <a:ea typeface="ＭＳ Ｐゴシック" panose="020B0600070205080204" pitchFamily="34" charset="-128"/>
                <a:cs typeface="+mn-cs"/>
              </a:rPr>
              <a:t>Project confidence</a:t>
            </a:r>
            <a:endParaRPr lang="en-CA" sz="1200" kern="1200" dirty="0">
              <a:solidFill>
                <a:schemeClr val="tx1"/>
              </a:solidFill>
              <a:effectLst/>
              <a:latin typeface="+mn-lt"/>
              <a:ea typeface="ＭＳ Ｐゴシック" panose="020B0600070205080204" pitchFamily="34" charset="-128"/>
              <a:cs typeface="+mn-cs"/>
            </a:endParaRPr>
          </a:p>
          <a:p>
            <a:pPr lvl="0"/>
            <a:r>
              <a:rPr lang="en-US" sz="1200" kern="1200" dirty="0">
                <a:solidFill>
                  <a:schemeClr val="tx1"/>
                </a:solidFill>
                <a:effectLst/>
                <a:latin typeface="+mn-lt"/>
                <a:ea typeface="ＭＳ Ｐゴシック" panose="020B0600070205080204" pitchFamily="34" charset="-128"/>
                <a:cs typeface="+mn-cs"/>
              </a:rPr>
              <a:t>Distinguish yourself from the competition</a:t>
            </a:r>
            <a:endParaRPr lang="en-CA" sz="1200" kern="1200" dirty="0">
              <a:solidFill>
                <a:schemeClr val="tx1"/>
              </a:solidFill>
              <a:effectLst/>
              <a:latin typeface="+mn-lt"/>
              <a:ea typeface="ＭＳ Ｐゴシック" panose="020B0600070205080204" pitchFamily="34" charset="-128"/>
              <a:cs typeface="+mn-cs"/>
            </a:endParaRPr>
          </a:p>
          <a:p>
            <a:pPr lvl="0"/>
            <a:r>
              <a:rPr lang="en-US" sz="1200" kern="1200" dirty="0">
                <a:solidFill>
                  <a:schemeClr val="tx1"/>
                </a:solidFill>
                <a:effectLst/>
                <a:latin typeface="+mn-lt"/>
                <a:ea typeface="ＭＳ Ｐゴシック" panose="020B0600070205080204" pitchFamily="34" charset="-128"/>
                <a:cs typeface="+mn-cs"/>
              </a:rPr>
              <a:t>Project a positive image</a:t>
            </a:r>
            <a:endParaRPr lang="en-CA" sz="1200" kern="1200" dirty="0">
              <a:solidFill>
                <a:schemeClr val="tx1"/>
              </a:solidFill>
              <a:effectLst/>
              <a:latin typeface="+mn-lt"/>
              <a:ea typeface="ＭＳ Ｐゴシック" panose="020B0600070205080204" pitchFamily="34" charset="-128"/>
              <a:cs typeface="+mn-cs"/>
            </a:endParaRPr>
          </a:p>
          <a:p>
            <a:pPr lvl="0"/>
            <a:r>
              <a:rPr lang="en-US" sz="1200" kern="1200" dirty="0">
                <a:solidFill>
                  <a:schemeClr val="tx1"/>
                </a:solidFill>
                <a:effectLst/>
                <a:latin typeface="+mn-lt"/>
                <a:ea typeface="ＭＳ Ｐゴシック" panose="020B0600070205080204" pitchFamily="34" charset="-128"/>
                <a:cs typeface="+mn-cs"/>
              </a:rPr>
              <a:t>Make others more comfortable</a:t>
            </a:r>
            <a:endParaRPr lang="en-CA" sz="1200" kern="1200" dirty="0">
              <a:solidFill>
                <a:schemeClr val="tx1"/>
              </a:solidFill>
              <a:effectLst/>
              <a:latin typeface="+mn-lt"/>
              <a:ea typeface="ＭＳ Ｐゴシック" panose="020B0600070205080204" pitchFamily="34" charset="-128"/>
              <a:cs typeface="+mn-cs"/>
            </a:endParaRPr>
          </a:p>
          <a:p>
            <a:pPr lvl="0"/>
            <a:r>
              <a:rPr lang="en-US" sz="1200" kern="1200" dirty="0">
                <a:solidFill>
                  <a:schemeClr val="tx1"/>
                </a:solidFill>
                <a:effectLst/>
                <a:latin typeface="+mn-lt"/>
                <a:ea typeface="ＭＳ Ｐゴシック" panose="020B0600070205080204" pitchFamily="34" charset="-128"/>
                <a:cs typeface="+mn-cs"/>
              </a:rPr>
              <a:t>Make a great impression</a:t>
            </a:r>
            <a:endParaRPr lang="en-CA" sz="1200" kern="1200" dirty="0">
              <a:solidFill>
                <a:schemeClr val="tx1"/>
              </a:solidFill>
              <a:effectLst/>
              <a:latin typeface="+mn-lt"/>
              <a:ea typeface="ＭＳ Ｐゴシック" panose="020B0600070205080204" pitchFamily="34" charset="-128"/>
              <a:cs typeface="+mn-cs"/>
            </a:endParaRPr>
          </a:p>
          <a:p>
            <a:pPr marL="0" marR="0" lvl="0" indent="0" algn="l" defTabSz="454091"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D3BA8737-9AB2-9644-8C52-02F8F0BCDD96}" type="slidenum">
              <a:rPr lang="en-US" altLang="en-US" smtClean="0"/>
              <a:pPr/>
              <a:t>1</a:t>
            </a:fld>
            <a:endParaRPr lang="en-US" altLang="en-US"/>
          </a:p>
        </p:txBody>
      </p:sp>
      <p:sp>
        <p:nvSpPr>
          <p:cNvPr id="5" name="Footer Placeholder 4">
            <a:extLst>
              <a:ext uri="{FF2B5EF4-FFF2-40B4-BE49-F238E27FC236}">
                <a16:creationId xmlns:a16="http://schemas.microsoft.com/office/drawing/2014/main" id="{C3D20F9C-8FE4-7A4C-9E63-AD2C902B6137}"/>
              </a:ext>
            </a:extLst>
          </p:cNvPr>
          <p:cNvSpPr>
            <a:spLocks noGrp="1"/>
          </p:cNvSpPr>
          <p:nvPr>
            <p:ph type="ftr" sz="quarter" idx="4"/>
          </p:nvPr>
        </p:nvSpPr>
        <p:spPr/>
        <p:txBody>
          <a:bodyPr/>
          <a:lstStyle/>
          <a:p>
            <a:pPr>
              <a:defRPr/>
            </a:pPr>
            <a:r>
              <a:rPr lang="en-US"/>
              <a:t>©PERSONALIMPACT.CA</a:t>
            </a:r>
            <a:endParaRPr lang="en-US" dirty="0"/>
          </a:p>
        </p:txBody>
      </p:sp>
      <p:sp>
        <p:nvSpPr>
          <p:cNvPr id="6" name="Header Placeholder 5">
            <a:extLst>
              <a:ext uri="{FF2B5EF4-FFF2-40B4-BE49-F238E27FC236}">
                <a16:creationId xmlns:a16="http://schemas.microsoft.com/office/drawing/2014/main" id="{4472D7F8-0C84-504C-B742-E7599D7790DE}"/>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108012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4704333D-C51A-6749-A825-89A291D0F382}"/>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3263E583-10B5-674A-9C75-F29516717D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5887">
              <a:defRPr/>
            </a:pPr>
            <a:r>
              <a:rPr lang="en-CA" dirty="0"/>
              <a:t>If there is only one host and two guests it is usually more appropriate to take conversation into consideration. Instead of having one guest on the left and another on the right, it may be more practical to have the highest ranking guest on the right of the host and the second guest across the table from the host.</a:t>
            </a:r>
          </a:p>
          <a:p>
            <a:endParaRPr lang="en-US" dirty="0"/>
          </a:p>
          <a:p>
            <a:pPr defTabSz="465887">
              <a:defRPr/>
            </a:pPr>
            <a:r>
              <a:rPr lang="en-CA" i="1" dirty="0"/>
              <a:t>Formal Dining for Informal People: Page 5</a:t>
            </a:r>
            <a:endParaRPr lang="en-US" i="1" dirty="0"/>
          </a:p>
        </p:txBody>
      </p:sp>
      <p:sp>
        <p:nvSpPr>
          <p:cNvPr id="28675" name="Slide Number Placeholder 3">
            <a:extLst>
              <a:ext uri="{FF2B5EF4-FFF2-40B4-BE49-F238E27FC236}">
                <a16:creationId xmlns:a16="http://schemas.microsoft.com/office/drawing/2014/main" id="{2D39FC89-3242-844C-A096-D77D03CACC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56AF5D6-D6E2-654F-9502-793B94DB9F60}" type="slidenum">
              <a:rPr lang="en-CA" altLang="en-US"/>
              <a:pPr>
                <a:spcBef>
                  <a:spcPct val="0"/>
                </a:spcBef>
              </a:pPr>
              <a:t>10</a:t>
            </a:fld>
            <a:endParaRPr lang="en-CA" altLang="en-US"/>
          </a:p>
        </p:txBody>
      </p:sp>
      <p:sp>
        <p:nvSpPr>
          <p:cNvPr id="2" name="Footer Placeholder 1">
            <a:extLst>
              <a:ext uri="{FF2B5EF4-FFF2-40B4-BE49-F238E27FC236}">
                <a16:creationId xmlns:a16="http://schemas.microsoft.com/office/drawing/2014/main" id="{E3FD3A19-2956-B04F-AE54-68EB120965E1}"/>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B21877D8-939B-2849-A4BB-644098ABEBBD}"/>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271570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4704333D-C51A-6749-A825-89A291D0F382}"/>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3263E583-10B5-674A-9C75-F29516717D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409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panose="020B0600070205080204" pitchFamily="34" charset="-128"/>
                <a:cs typeface="+mn-cs"/>
              </a:rPr>
              <a:t>So now, let’s talk about how to be a gracious host. The hosts and guests each have very distinct roles. As the host, it’s your role to take the lead and create a comfortable atmosphere for your guests. It is your responsibility to attend to your guests’ needs, and it should be clear to the servers that you are the host</a:t>
            </a:r>
            <a:r>
              <a:rPr lang="en-CA" sz="1200" dirty="0"/>
              <a:t>.</a:t>
            </a:r>
          </a:p>
          <a:p>
            <a:r>
              <a:rPr lang="en-CA" sz="1200" dirty="0"/>
              <a:t> </a:t>
            </a:r>
          </a:p>
          <a:p>
            <a:r>
              <a:rPr lang="en-CA" sz="1200" i="0" dirty="0"/>
              <a:t>One question I get asked a lot, is when dining at a restaurant how do you determine where to take your guest?</a:t>
            </a:r>
          </a:p>
          <a:p>
            <a:endParaRPr lang="en-CA" sz="1200" dirty="0"/>
          </a:p>
          <a:p>
            <a:r>
              <a:rPr lang="en-CA" sz="1200" dirty="0"/>
              <a:t>Before making a reservation find out if your guest has any preferences. He or she may really dislike a particular type of food, have allergies or not be able to eat a particular food because of cultural or religious reasons.</a:t>
            </a:r>
          </a:p>
          <a:p>
            <a:r>
              <a:rPr lang="en-CA" sz="1200" dirty="0"/>
              <a:t> </a:t>
            </a:r>
          </a:p>
          <a:p>
            <a:r>
              <a:rPr lang="en-CA" sz="1200" dirty="0"/>
              <a:t>If meeting your guest at the restaurant, select a restaurant close to your guest's home or office. It’s always a good idea to go to a restaurant that you are familiar with. Get to know a few good restaurants in the city. That way you will get to know the staff and what the setting and menu items are like. </a:t>
            </a:r>
          </a:p>
          <a:p>
            <a:r>
              <a:rPr lang="en-CA" sz="1200" dirty="0"/>
              <a:t> </a:t>
            </a:r>
          </a:p>
          <a:p>
            <a:r>
              <a:rPr lang="en-CA" sz="1200" dirty="0"/>
              <a:t>The morning of the meeting call your guest to confirm. If you’re meeting your guest at the restaurant, try to arrive about 10 minutes before the arranged time.  You can wait for your guest either in the lobby or at the table. However, if you wait at the table don’t touch anything. That includes your water and napkin. And wait for your guest to arrive before or ordering a drink. When your guest arrives, stand as your guest is shown to the table, shake hands, then gesture where you would like your guest to sit. </a:t>
            </a:r>
          </a:p>
          <a:p>
            <a:endParaRPr lang="en-CA" sz="1200" dirty="0"/>
          </a:p>
          <a:p>
            <a:pPr lvl="0"/>
            <a:r>
              <a:rPr lang="en-CA" sz="1200" dirty="0"/>
              <a:t>If you arrive at the restaurant with your guest, precede your guest to the table. And gesture where you would like your guests to sit.</a:t>
            </a:r>
          </a:p>
          <a:p>
            <a:pPr lvl="0"/>
            <a:endParaRPr lang="en-CA" sz="1200" dirty="0"/>
          </a:p>
          <a:p>
            <a:pPr defTabSz="465887">
              <a:defRPr/>
            </a:pPr>
            <a:r>
              <a:rPr lang="en-CA" sz="1200" i="1" dirty="0"/>
              <a:t>Formal Dining for Informal People: Page 3-4</a:t>
            </a:r>
            <a:endParaRPr lang="en-US" sz="1200" i="1" dirty="0"/>
          </a:p>
        </p:txBody>
      </p:sp>
      <p:sp>
        <p:nvSpPr>
          <p:cNvPr id="28675" name="Slide Number Placeholder 3">
            <a:extLst>
              <a:ext uri="{FF2B5EF4-FFF2-40B4-BE49-F238E27FC236}">
                <a16:creationId xmlns:a16="http://schemas.microsoft.com/office/drawing/2014/main" id="{2D39FC89-3242-844C-A096-D77D03CACC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56AF5D6-D6E2-654F-9502-793B94DB9F60}" type="slidenum">
              <a:rPr lang="en-CA" altLang="en-US"/>
              <a:pPr>
                <a:spcBef>
                  <a:spcPct val="0"/>
                </a:spcBef>
              </a:pPr>
              <a:t>11</a:t>
            </a:fld>
            <a:endParaRPr lang="en-CA" altLang="en-US"/>
          </a:p>
        </p:txBody>
      </p:sp>
      <p:sp>
        <p:nvSpPr>
          <p:cNvPr id="2" name="Footer Placeholder 1">
            <a:extLst>
              <a:ext uri="{FF2B5EF4-FFF2-40B4-BE49-F238E27FC236}">
                <a16:creationId xmlns:a16="http://schemas.microsoft.com/office/drawing/2014/main" id="{E3FD3A19-2956-B04F-AE54-68EB120965E1}"/>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B21877D8-939B-2849-A4BB-644098ABEBBD}"/>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177186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4704333D-C51A-6749-A825-89A291D0F382}"/>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3263E583-10B5-674A-9C75-F29516717D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As the guest, understanding the rules of dining is the first step to a relaxing and having an enjoyable dining experience. Make sure you arrive on time, and dressed according to the occasion.</a:t>
            </a:r>
            <a:r>
              <a:rPr lang="en-US" sz="1200" i="1" dirty="0"/>
              <a:t> </a:t>
            </a:r>
            <a:endParaRPr lang="en-CA" sz="1200" dirty="0"/>
          </a:p>
          <a:p>
            <a:r>
              <a:rPr lang="en-US" sz="1200" dirty="0"/>
              <a:t> </a:t>
            </a:r>
            <a:endParaRPr lang="en-CA" sz="1200" dirty="0"/>
          </a:p>
          <a:p>
            <a:r>
              <a:rPr lang="en-CA" sz="1200" b="1" i="0" dirty="0"/>
              <a:t>Ask participants: If you are the guest and you arrive at a restaurant first what do you think you should do?  </a:t>
            </a:r>
          </a:p>
          <a:p>
            <a:r>
              <a:rPr lang="en-CA" sz="1200" i="0" dirty="0"/>
              <a:t> </a:t>
            </a:r>
          </a:p>
          <a:p>
            <a:r>
              <a:rPr lang="en-CA" sz="1200" i="0" dirty="0"/>
              <a:t>Go to the table, but touch nothing. Wait for your host. Stand when the host arrives. The host will initiate the greeting and then gesture for you to sit. Then follow the lead of your host. The host should always lead the way. </a:t>
            </a:r>
          </a:p>
          <a:p>
            <a:endParaRPr lang="en-CA" sz="1200" i="0" dirty="0"/>
          </a:p>
          <a:p>
            <a:r>
              <a:rPr lang="en-CA" sz="1200" i="0" dirty="0"/>
              <a:t>After the meal thank the host. I would also recommend sending a thank you note or card to show your appreciation. </a:t>
            </a:r>
          </a:p>
          <a:p>
            <a:r>
              <a:rPr lang="en-CA" sz="1200" i="0" dirty="0"/>
              <a:t> </a:t>
            </a:r>
          </a:p>
          <a:p>
            <a:pPr marL="0" indent="0">
              <a:buFont typeface="Arial"/>
              <a:buNone/>
            </a:pPr>
            <a:r>
              <a:rPr lang="en-CA" sz="1200" i="0" dirty="0"/>
              <a:t>As a guest although you should never indicate likes and dislikes unless you are asked, you should politely let your host know if you have food allergies.</a:t>
            </a:r>
          </a:p>
          <a:p>
            <a:pPr marL="0" indent="0">
              <a:buFont typeface="Arial"/>
              <a:buNone/>
            </a:pPr>
            <a:endParaRPr lang="en-CA" sz="1200" i="0" dirty="0"/>
          </a:p>
          <a:p>
            <a:pPr marL="0" indent="0">
              <a:buFont typeface="Arial"/>
              <a:buNone/>
            </a:pPr>
            <a:r>
              <a:rPr lang="en-CA" sz="1200" i="0" dirty="0"/>
              <a:t>If you must be late, call to let your host know, and insist that the meal be served on time. When you arrive, accept the current course being served.</a:t>
            </a:r>
          </a:p>
          <a:p>
            <a:r>
              <a:rPr lang="en-US" sz="1200" dirty="0"/>
              <a:t> </a:t>
            </a:r>
            <a:endParaRPr lang="en-CA" sz="1200" dirty="0"/>
          </a:p>
          <a:p>
            <a:pPr defTabSz="465887">
              <a:defRPr/>
            </a:pPr>
            <a:r>
              <a:rPr lang="en-CA" sz="1200" i="1" dirty="0"/>
              <a:t>Formal Dining for Informal People: Page 6</a:t>
            </a:r>
            <a:endParaRPr lang="en-US" sz="1200" i="1" dirty="0"/>
          </a:p>
        </p:txBody>
      </p:sp>
      <p:sp>
        <p:nvSpPr>
          <p:cNvPr id="28675" name="Slide Number Placeholder 3">
            <a:extLst>
              <a:ext uri="{FF2B5EF4-FFF2-40B4-BE49-F238E27FC236}">
                <a16:creationId xmlns:a16="http://schemas.microsoft.com/office/drawing/2014/main" id="{2D39FC89-3242-844C-A096-D77D03CACC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56AF5D6-D6E2-654F-9502-793B94DB9F60}" type="slidenum">
              <a:rPr lang="en-CA" altLang="en-US"/>
              <a:pPr>
                <a:spcBef>
                  <a:spcPct val="0"/>
                </a:spcBef>
              </a:pPr>
              <a:t>12</a:t>
            </a:fld>
            <a:endParaRPr lang="en-CA" altLang="en-US"/>
          </a:p>
        </p:txBody>
      </p:sp>
      <p:sp>
        <p:nvSpPr>
          <p:cNvPr id="2" name="Footer Placeholder 1">
            <a:extLst>
              <a:ext uri="{FF2B5EF4-FFF2-40B4-BE49-F238E27FC236}">
                <a16:creationId xmlns:a16="http://schemas.microsoft.com/office/drawing/2014/main" id="{E3FD3A19-2956-B04F-AE54-68EB120965E1}"/>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B21877D8-939B-2849-A4BB-644098ABEBBD}"/>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509853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CA" dirty="0"/>
              <a:t>OK now we are going to move onto the finer points of dining. </a:t>
            </a:r>
          </a:p>
          <a:p>
            <a:endParaRPr lang="en-CA" dirty="0"/>
          </a:p>
          <a:p>
            <a:r>
              <a:rPr lang="en-US" b="1" i="0" dirty="0"/>
              <a:t>[EXCHANGE THE DISPLAYED MENU FOR THE MENU THAT WILL BE SERVED.] </a:t>
            </a:r>
            <a:r>
              <a:rPr lang="en-US" b="1" dirty="0"/>
              <a:t>Tell participants that this is the menu that they will be served. Go through it with them for e.g. “We will be starting with a _____________ soup, then main course which will include __________________, then we will have ____________ for dessert. _________Wine will be served with the _______________. Tea or coffee will be served with dessert. As you can see your place settings are not set. All of the dishes and utensils that you will need for your place setting are stacked at the side of the table. Today you will be setting your own place setting based on how you think it should be set based on this menu. Each of you will need </a:t>
            </a:r>
            <a:r>
              <a:rPr lang="en-US" b="1" u="sng" dirty="0"/>
              <a:t>1 plate, # of forks,.. etc</a:t>
            </a:r>
            <a:r>
              <a:rPr lang="en-US" b="1" dirty="0"/>
              <a:t>.”</a:t>
            </a:r>
            <a:endParaRPr lang="en-CA" b="1" dirty="0"/>
          </a:p>
          <a:p>
            <a:r>
              <a:rPr lang="en-CA" b="1" dirty="0"/>
              <a:t> </a:t>
            </a:r>
          </a:p>
          <a:p>
            <a:r>
              <a:rPr lang="en-CA" b="1" dirty="0"/>
              <a:t>[GIVE PARTICIPANTS 5 – 10 MINUTES MAXIMUM (AS TIME ALLOWS) TO SET THEIR OWN PLACE SETTING. AFTER ABOUT 5 MINUTES PUT PPT SLIDE ON SCREEN THAT SHOWS THE </a:t>
            </a:r>
            <a:r>
              <a:rPr lang="en-CA" b="1" u="sng" dirty="0"/>
              <a:t>APPROPRIATE PLACE SETTING</a:t>
            </a:r>
            <a:r>
              <a:rPr lang="en-CA" b="1" dirty="0"/>
              <a:t> BASED ON THE MENU BEING SERVED.]</a:t>
            </a:r>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13</a:t>
            </a:fld>
            <a:endParaRPr lang="en-US" altLang="en-US"/>
          </a:p>
        </p:txBody>
      </p:sp>
    </p:spTree>
    <p:extLst>
      <p:ext uri="{BB962C8B-B14F-4D97-AF65-F5344CB8AC3E}">
        <p14:creationId xmlns:p14="http://schemas.microsoft.com/office/powerpoint/2010/main" val="1909865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CA" dirty="0"/>
              <a:t>Here is an example of what your place setting should look like. Cutlery is arranged in order of use, from outside in. </a:t>
            </a:r>
          </a:p>
          <a:p>
            <a:endParaRPr lang="en-CA" sz="1200" b="1" dirty="0"/>
          </a:p>
          <a:p>
            <a:r>
              <a:rPr lang="en-CA" sz="1200" b="1" dirty="0"/>
              <a:t>Ask participants: How many letters are in the word knife? (5). How many letters are in the word spoon? (5). How many letters are in the word right? (5). So there are 5 letters in the word knife, 5 letters in the word spoon and 5 letters in the word right. </a:t>
            </a:r>
          </a:p>
          <a:p>
            <a:endParaRPr lang="en-CA" sz="1200" b="1" dirty="0"/>
          </a:p>
          <a:p>
            <a:r>
              <a:rPr lang="en-CA" sz="1200" dirty="0"/>
              <a:t>So, now you have an easy way to remember that knives and soup spoons are placed to the right of the place setting. Kn</a:t>
            </a:r>
            <a:r>
              <a:rPr lang="en-CA" dirty="0"/>
              <a:t>ives are placed to the right of the place setting, sharp edge facing towards the left. Soup spoons are placed to the right of the knives, bowls up. </a:t>
            </a:r>
          </a:p>
          <a:p>
            <a:r>
              <a:rPr lang="en-CA" dirty="0"/>
              <a:t> </a:t>
            </a:r>
            <a:endParaRPr lang="en-CA" b="1" dirty="0"/>
          </a:p>
          <a:p>
            <a:r>
              <a:rPr lang="en-CA" b="1" dirty="0"/>
              <a:t>So let’s do another little quiz. How many letters are in the word fork? (4) How many letters in the word left? (4) There are 4 letters in the word fork and 4 letters in the word left. </a:t>
            </a:r>
          </a:p>
          <a:p>
            <a:endParaRPr lang="en-CA" b="1" dirty="0"/>
          </a:p>
          <a:p>
            <a:r>
              <a:rPr lang="en-CA" dirty="0"/>
              <a:t>So now you have an easy way to remember that the forks are generally placed to the left of the place setting, with the tines up. In this example the only exception is the dessert fork at the top of the place setting, which I will explain in a moment. </a:t>
            </a:r>
          </a:p>
          <a:p>
            <a:r>
              <a:rPr lang="en-CA" b="1" dirty="0"/>
              <a:t> </a:t>
            </a:r>
          </a:p>
          <a:p>
            <a:r>
              <a:rPr lang="en-CA" b="1" dirty="0"/>
              <a:t>Here is another exercise. I would like you to use your imagination. Hold your hands up and make a circle. Now hold your last three fingers on each hand straight up. Now when you look at your left hand doesn’t it look a bit like a ‘B’ like bread? And doesn’t you right hand look a bit like a ‘D’ like drink? </a:t>
            </a:r>
          </a:p>
          <a:p>
            <a:endParaRPr lang="en-CA" b="1" dirty="0"/>
          </a:p>
          <a:p>
            <a:r>
              <a:rPr lang="en-CA" dirty="0"/>
              <a:t>So now you have an easy way to remember that your bread plate is always the one on your left and your drinks are to your right. </a:t>
            </a:r>
          </a:p>
          <a:p>
            <a:r>
              <a:rPr lang="en-CA" dirty="0"/>
              <a:t> </a:t>
            </a:r>
          </a:p>
          <a:p>
            <a:r>
              <a:rPr lang="en-CA" dirty="0"/>
              <a:t>The water goblet is placed at the tip of the knife, with the others to the right of it. Glasses are arranged in order of use and generally size. </a:t>
            </a:r>
          </a:p>
          <a:p>
            <a:r>
              <a:rPr lang="en-CA" dirty="0"/>
              <a:t> </a:t>
            </a:r>
          </a:p>
          <a:p>
            <a:r>
              <a:rPr lang="en-CA" dirty="0"/>
              <a:t>The bread plate is placed to the left of the tip of the fork and it may have a butter knife lying across it. If a butter knife is on the plate, it may be placed across the bread plate, horizontally or at a diagonal from upper left to lower right, with the sharp edge toward the table edge.</a:t>
            </a:r>
          </a:p>
          <a:p>
            <a:r>
              <a:rPr lang="en-CA" dirty="0"/>
              <a:t> </a:t>
            </a:r>
          </a:p>
          <a:p>
            <a:r>
              <a:rPr lang="en-CA" dirty="0"/>
              <a:t>In this place setting the fork and spoon at the top of the place setting are the dessert fork and spoon. The spoon is placed above the fork with the handle towards the right; the fork is below, with the handle towards the left. This indicates that a dessert will be served - which if eating European style will require a fork and spoon. Often only utensils that are required are placed on the table for example a pudding dessert would have a spoon placed on the table and no fork. I will explain more about that later in this program. </a:t>
            </a:r>
          </a:p>
          <a:p>
            <a:endParaRPr lang="en-CA" dirty="0"/>
          </a:p>
          <a:p>
            <a:r>
              <a:rPr lang="en-CA" dirty="0"/>
              <a:t>Coffee cup often forms part of the place setting and if space allows it would be placed the right of the setting. Coffee spoons or teaspoons are placed on the saucer with the cup.</a:t>
            </a:r>
          </a:p>
          <a:p>
            <a:endParaRPr lang="en-CA" dirty="0"/>
          </a:p>
          <a:p>
            <a:pPr defTabSz="465887">
              <a:defRPr/>
            </a:pPr>
            <a:r>
              <a:rPr lang="en-CA" i="1" dirty="0"/>
              <a:t>Formal Dining for Informal People: Page 9</a:t>
            </a:r>
            <a:endParaRPr lang="en-US" i="1"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14</a:t>
            </a:fld>
            <a:endParaRPr lang="en-US" altLang="en-US"/>
          </a:p>
        </p:txBody>
      </p:sp>
    </p:spTree>
    <p:extLst>
      <p:ext uri="{BB962C8B-B14F-4D97-AF65-F5344CB8AC3E}">
        <p14:creationId xmlns:p14="http://schemas.microsoft.com/office/powerpoint/2010/main" val="413700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CA" dirty="0"/>
              <a:t>Even though we tend to be more casual in our day-to-day dining and meals may only consist of 1 to 3 courses, on occasion you may have an elaborate meal. So if you were eating a formal 7-course meal your table setting might look something like this. </a:t>
            </a:r>
          </a:p>
          <a:p>
            <a:endParaRPr lang="en-CA" dirty="0"/>
          </a:p>
          <a:p>
            <a:r>
              <a:rPr lang="en-CA" dirty="0"/>
              <a:t>As I mentioned in the previous example, cutlery is arranged in order of use, from outside in. </a:t>
            </a:r>
          </a:p>
          <a:p>
            <a:endParaRPr lang="en-CA" dirty="0"/>
          </a:p>
          <a:p>
            <a:r>
              <a:rPr lang="en-CA" dirty="0"/>
              <a:t>In this place setting the large plate in the centre of the place setting is called a charger. This is just a decorative plate that serves as part of the place setting. It will be removed at some point prior to the main course being served. Sometimes it is used as a service plate for the starter or soup course and sometimes it will be removed prior to the first course being served. </a:t>
            </a:r>
          </a:p>
          <a:p>
            <a:r>
              <a:rPr lang="en-CA" dirty="0"/>
              <a:t> </a:t>
            </a:r>
          </a:p>
          <a:p>
            <a:r>
              <a:rPr lang="en-CA" dirty="0"/>
              <a:t>You will notice in this example that there is a fork in the bowl of the soupspoon. The only fork that is ever place to the right of the place setting is the cocktail fork, which will be placed the farthest to right if there is a seafood cocktail starter. The cocktail fork is often set at a diagonal with the tines up lying in the bowl of the soupspoon. </a:t>
            </a:r>
          </a:p>
          <a:p>
            <a:r>
              <a:rPr lang="en-CA" dirty="0"/>
              <a:t> </a:t>
            </a:r>
          </a:p>
          <a:p>
            <a:r>
              <a:rPr lang="en-CA" dirty="0"/>
              <a:t>As you can see there is no bread plate in this example. Historically a bread plate was not traditionally set at a formal place setting; the roll was placed on the tablecloth to the left of the fork.  However, now bread plates are very common and may be included at a formal meal.</a:t>
            </a:r>
          </a:p>
          <a:p>
            <a:endParaRPr lang="en-CA" dirty="0"/>
          </a:p>
          <a:p>
            <a:r>
              <a:rPr lang="en-CA" dirty="0"/>
              <a:t>The water goblet is placed at the tip of the knife, with the others to the right of it. Glasses are arranged in order of use and generally size. Generally no more than 4 glasses are set at once.  If more than 4 are called for, they are brought out, as they are required.   </a:t>
            </a:r>
          </a:p>
          <a:p>
            <a:endParaRPr lang="en-CA" dirty="0"/>
          </a:p>
          <a:p>
            <a:pPr lvl="0"/>
            <a:r>
              <a:rPr lang="en-CA" dirty="0"/>
              <a:t>As in this example - the Coffee cup may not form part of the place setting. When dining formally the coffee is often brought out at the end of the meal, as it’s own course often and served with a Brandy, Sherry or Liqueur.</a:t>
            </a:r>
          </a:p>
          <a:p>
            <a:r>
              <a:rPr lang="en-US" dirty="0"/>
              <a:t> </a:t>
            </a:r>
            <a:endParaRPr lang="en-CA" dirty="0"/>
          </a:p>
          <a:p>
            <a:r>
              <a:rPr lang="en-CA" dirty="0"/>
              <a:t>The napkin is placed either to the left of the forks, on the dinner plate, on the charger, on the bread plate, in the center of the place setting or in the water goblet.</a:t>
            </a:r>
          </a:p>
          <a:p>
            <a:endParaRPr lang="en-CA" dirty="0"/>
          </a:p>
          <a:p>
            <a:pPr defTabSz="465887">
              <a:defRPr/>
            </a:pPr>
            <a:r>
              <a:rPr lang="en-CA" i="1" dirty="0"/>
              <a:t>Formal Dining for Informal People: Page 19</a:t>
            </a:r>
            <a:endParaRPr lang="en-US" i="1"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15</a:t>
            </a:fld>
            <a:endParaRPr lang="en-US" altLang="en-US"/>
          </a:p>
        </p:txBody>
      </p:sp>
    </p:spTree>
    <p:extLst>
      <p:ext uri="{BB962C8B-B14F-4D97-AF65-F5344CB8AC3E}">
        <p14:creationId xmlns:p14="http://schemas.microsoft.com/office/powerpoint/2010/main" val="4043252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US" dirty="0"/>
              <a:t>In any dining situation, as soon as you are seated, place your napkin on your lap.  At a formal meal, wait until your host picks up his or her napkin first. At a more formal restaurant, the Maître d’  will often place the napkin on your lap when you sit down.  </a:t>
            </a:r>
            <a:endParaRPr lang="en-CA" dirty="0"/>
          </a:p>
          <a:p>
            <a:r>
              <a:rPr lang="en-CA" i="1" dirty="0"/>
              <a:t> </a:t>
            </a:r>
            <a:endParaRPr lang="en-CA" dirty="0"/>
          </a:p>
          <a:p>
            <a:r>
              <a:rPr lang="en-CA" dirty="0"/>
              <a:t>There are 2 kinds of Napkins, a luncheon napkin and a dinner napkin.  </a:t>
            </a:r>
          </a:p>
          <a:p>
            <a:endParaRPr lang="en-CA" dirty="0"/>
          </a:p>
          <a:p>
            <a:pPr defTabSz="465887">
              <a:defRPr/>
            </a:pPr>
            <a:r>
              <a:rPr lang="en-CA" b="1" i="1" dirty="0"/>
              <a:t>Show participants how to open and place a napkin on their lap. </a:t>
            </a:r>
          </a:p>
          <a:p>
            <a:pPr defTabSz="465887">
              <a:defRPr/>
            </a:pPr>
            <a:endParaRPr lang="en-CA" b="1" i="1" dirty="0"/>
          </a:p>
          <a:p>
            <a:pPr defTabSz="465887">
              <a:defRPr/>
            </a:pPr>
            <a:r>
              <a:rPr lang="en-CA" b="0" dirty="0"/>
              <a:t>Luncheon napkins are smaller should be completely opened up and placed on your lap over both knees. Dinner napkins are larger and should be opened half way and placed on your lap with the fold toward you.</a:t>
            </a:r>
          </a:p>
          <a:p>
            <a:endParaRPr lang="en-CA" dirty="0"/>
          </a:p>
          <a:p>
            <a:r>
              <a:rPr lang="en-US" dirty="0"/>
              <a:t>The purpose of the napkin is to blot your mouth and wipe your fingers; not blow your nose, or spit food into. If you need to blow your nose, use a tissue discretely at the table or go to the restroom. If you put something inedible into your mouth, remove it discretely and place it on the side of your plate.</a:t>
            </a:r>
            <a:endParaRPr lang="en-CA" dirty="0"/>
          </a:p>
          <a:p>
            <a:r>
              <a:rPr lang="en-CA" i="1" dirty="0"/>
              <a:t> </a:t>
            </a:r>
            <a:endParaRPr lang="en-CA" dirty="0"/>
          </a:p>
          <a:p>
            <a:r>
              <a:rPr lang="en-US" dirty="0"/>
              <a:t>The napkin stays on your lap throughout the meal. Never crumple a cloth napkin onto your plate. When finished your meal, the napkin is placed on the table to the left of your place setting. It should look neat but not perfectly folded.</a:t>
            </a:r>
          </a:p>
          <a:p>
            <a:endParaRPr lang="en-US" dirty="0"/>
          </a:p>
          <a:p>
            <a:pPr defTabSz="465887">
              <a:defRPr/>
            </a:pPr>
            <a:r>
              <a:rPr lang="en-CA" i="1" dirty="0"/>
              <a:t>Formal Dining for Informal People: Page 15</a:t>
            </a:r>
            <a:endParaRPr lang="en-US" i="1"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16</a:t>
            </a:fld>
            <a:endParaRPr lang="en-US" altLang="en-US"/>
          </a:p>
        </p:txBody>
      </p:sp>
    </p:spTree>
    <p:extLst>
      <p:ext uri="{BB962C8B-B14F-4D97-AF65-F5344CB8AC3E}">
        <p14:creationId xmlns:p14="http://schemas.microsoft.com/office/powerpoint/2010/main" val="594757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CA" dirty="0"/>
              <a:t>As host, after everyone is seated ask your guests if they would like to order a drink.</a:t>
            </a:r>
          </a:p>
          <a:p>
            <a:r>
              <a:rPr lang="en-CA" dirty="0"/>
              <a:t> </a:t>
            </a:r>
          </a:p>
          <a:p>
            <a:r>
              <a:rPr lang="en-CA" dirty="0"/>
              <a:t>When ordering wine its up to you as the host to choose and order it. Depending on where you are, the wine list may be presented to the host by the wine steward, the sommelier or the server.</a:t>
            </a:r>
          </a:p>
          <a:p>
            <a:endParaRPr lang="en-CA" dirty="0"/>
          </a:p>
          <a:p>
            <a:r>
              <a:rPr lang="en-CA" dirty="0"/>
              <a:t>The general rule for ordering wine is the lighter the meat; fish or poultry the lighter bodied the wine. Red wines are generally served with red meat and white wines are generally served with white meat. </a:t>
            </a:r>
          </a:p>
          <a:p>
            <a:r>
              <a:rPr lang="en-CA" dirty="0"/>
              <a:t> </a:t>
            </a:r>
          </a:p>
          <a:p>
            <a:r>
              <a:rPr lang="en-CA" dirty="0"/>
              <a:t>White wine is traditionally served chilled and red wine is traditionally served at room temperature. </a:t>
            </a:r>
          </a:p>
          <a:p>
            <a:r>
              <a:rPr lang="en-CA" dirty="0"/>
              <a:t> </a:t>
            </a:r>
          </a:p>
          <a:p>
            <a:pPr marL="0" indent="0">
              <a:buFont typeface="Arial"/>
              <a:buNone/>
            </a:pPr>
            <a:r>
              <a:rPr lang="en-CA" i="0" dirty="0"/>
              <a:t>The wine should be ordered either based either on what your guest is ordering or based on your guest’s preference. If there are several people dining, you may want to order different bottles to accommodate different tastes. For example, you may want to order a bottle of red wine and a bottle of white wine. You would probably want to order one bottle of wine for every 3 people. </a:t>
            </a:r>
          </a:p>
          <a:p>
            <a:pPr marL="0" indent="0">
              <a:buFont typeface="Arial" panose="020B0604020202020204" pitchFamily="34" charset="0"/>
              <a:buNone/>
            </a:pPr>
            <a:r>
              <a:rPr lang="en-CA" i="0" dirty="0"/>
              <a:t> </a:t>
            </a:r>
          </a:p>
          <a:p>
            <a:pPr marL="0" indent="0">
              <a:buFont typeface="Arial"/>
              <a:buNone/>
            </a:pPr>
            <a:r>
              <a:rPr lang="en-CA" i="0" dirty="0"/>
              <a:t>With a smaller group, if nobody has a preference I would choose the wine based on your guest of honour’s meal or traditionally a dry white wine would be served at lunch or a light red wine at dinner. </a:t>
            </a:r>
          </a:p>
          <a:p>
            <a:r>
              <a:rPr lang="en-CA" dirty="0"/>
              <a:t> </a:t>
            </a:r>
          </a:p>
          <a:p>
            <a:r>
              <a:rPr lang="en-CA" dirty="0"/>
              <a:t>Before serving, a small amount of wine is poured into the host’s glass by the server or wine steward. The host then smells the bouquet and tastes the wine to ensure that the wine is good. If the wine is in a corked bottle it also ensures that any tiny pieces of cork at the top of the bottle will not be poured into a guest’s glass. More and more wines are bottled with screw tops these days, which alleviates concern about cork falling into the glass. </a:t>
            </a:r>
          </a:p>
          <a:p>
            <a:endParaRPr lang="en-CA" dirty="0"/>
          </a:p>
          <a:p>
            <a:r>
              <a:rPr lang="en-CA" dirty="0"/>
              <a:t>In a formal setting if wine is being served, it is acceptable to refuse by lightly placing your fingertips of the right hand on the rim of the glass. </a:t>
            </a:r>
          </a:p>
          <a:p>
            <a:r>
              <a:rPr lang="en-CA" dirty="0"/>
              <a:t> </a:t>
            </a:r>
          </a:p>
          <a:p>
            <a:r>
              <a:rPr lang="en-CA" dirty="0"/>
              <a:t>If there is a host, don’t begin drinking your wine until the host has lifted his or her glass. </a:t>
            </a:r>
          </a:p>
          <a:p>
            <a:r>
              <a:rPr lang="en-CA" dirty="0"/>
              <a:t> </a:t>
            </a:r>
          </a:p>
          <a:p>
            <a:r>
              <a:rPr lang="en-CA" dirty="0"/>
              <a:t>Hold a white wine glass by the stem, to not warm the wine. In the past a red wine glass was held by the bowl, but the trend seems to be changing and many people now hold the red wine glass by the stem. </a:t>
            </a:r>
          </a:p>
          <a:p>
            <a:r>
              <a:rPr lang="en-CA" dirty="0"/>
              <a:t> </a:t>
            </a:r>
          </a:p>
          <a:p>
            <a:pPr marL="0" indent="0">
              <a:buFont typeface="Arial"/>
              <a:buNone/>
            </a:pPr>
            <a:r>
              <a:rPr lang="en-CA" i="0" dirty="0"/>
              <a:t>Because most rooms now have central heating, room temperature tends to be much warmer than it was in the past. Because of this, red wine is sometimes served warmer than it’s optimal temperature. In order to compensate, many restaurants are now chilling red wine for up to 15 minutes before serving it. White wine may be taken out of the fridge up to 15 minutes before serving it to bring is up to it’s optimal temperature. </a:t>
            </a:r>
          </a:p>
          <a:p>
            <a:r>
              <a:rPr lang="en-CA" i="1" dirty="0"/>
              <a:t> </a:t>
            </a:r>
            <a:endParaRPr lang="en-CA" dirty="0"/>
          </a:p>
          <a:p>
            <a:r>
              <a:rPr lang="en-CA" dirty="0"/>
              <a:t>During the meal, the server will refill glasses at the table; guests should not need to refill their own glasses. </a:t>
            </a:r>
            <a:r>
              <a:rPr lang="en-CA" i="1" dirty="0"/>
              <a:t>A wine glass is never more than two-thirds full.</a:t>
            </a:r>
            <a:endParaRPr lang="en-CA" dirty="0"/>
          </a:p>
          <a:p>
            <a:r>
              <a:rPr lang="en-CA" dirty="0"/>
              <a:t> </a:t>
            </a:r>
          </a:p>
          <a:p>
            <a:pPr marL="0" indent="0">
              <a:buFont typeface="Arial"/>
              <a:buNone/>
            </a:pPr>
            <a:r>
              <a:rPr lang="en-CA" i="0" dirty="0"/>
              <a:t>The white wine bottle may be placed in a bucket of ice to stay cool.</a:t>
            </a:r>
          </a:p>
          <a:p>
            <a:pPr marL="0" indent="0">
              <a:buFont typeface="Arial"/>
              <a:buNone/>
            </a:pPr>
            <a:endParaRPr lang="en-CA" i="0" dirty="0"/>
          </a:p>
          <a:p>
            <a:pPr marL="0" indent="0">
              <a:buFont typeface="Arial"/>
              <a:buNone/>
            </a:pPr>
            <a:r>
              <a:rPr lang="en-CA" i="0" dirty="0"/>
              <a:t>The bottle of red wine is may be placed in a cradle so that it tips at about a 45-degree angle; this moves the sediment into the lower corner of the bottle. The wine is then poured into a decanter, being careful to not disturb the sediment. While pouring, the steward may hold a candle beneath the neck of the bottle to monitor the approach of the sediment. The sediment remains in the wine bottle, with only clear wine in the decanter.</a:t>
            </a:r>
          </a:p>
          <a:p>
            <a:pPr marL="174708" indent="-174708">
              <a:buFont typeface="Arial"/>
              <a:buChar char="•"/>
            </a:pPr>
            <a:endParaRPr lang="en-CA" i="1" dirty="0"/>
          </a:p>
          <a:p>
            <a:pPr defTabSz="465887">
              <a:defRPr/>
            </a:pPr>
            <a:r>
              <a:rPr lang="en-CA" i="1" dirty="0"/>
              <a:t>Formal Dining for Informal People: Page 30  - 33</a:t>
            </a:r>
            <a:endParaRPr lang="en-US" i="1" dirty="0"/>
          </a:p>
          <a:p>
            <a:endParaRPr lang="en-CA" dirty="0"/>
          </a:p>
          <a:p>
            <a:pPr marL="174708" indent="-174708">
              <a:buFont typeface="Arial"/>
              <a:buChar char="•"/>
            </a:pPr>
            <a:endParaRPr lang="en-CA"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17</a:t>
            </a:fld>
            <a:endParaRPr lang="en-US" altLang="en-US"/>
          </a:p>
        </p:txBody>
      </p:sp>
    </p:spTree>
    <p:extLst>
      <p:ext uri="{BB962C8B-B14F-4D97-AF65-F5344CB8AC3E}">
        <p14:creationId xmlns:p14="http://schemas.microsoft.com/office/powerpoint/2010/main" val="2283971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US" dirty="0"/>
              <a:t>Dining etiquette is something that evolves over time. Even if you go into restaurants these days you can see that even restaurants in an effort to be unique are turning to more untraditional styles of setting the table and serving. But there are 2 distinct dining styles that you should be familiar with. One of them is the European (or Continental) dining style and the other is the American dining style.</a:t>
            </a:r>
            <a:endParaRPr lang="en-CA" dirty="0"/>
          </a:p>
          <a:p>
            <a:r>
              <a:rPr lang="en-CA" dirty="0"/>
              <a:t> </a:t>
            </a:r>
          </a:p>
          <a:p>
            <a:r>
              <a:rPr lang="en-CA" dirty="0"/>
              <a:t>The main difference is that with the European and Continental style, the fork stays in the left hand. With the American dining style, the fork is in the left hand when cutting the food but then is transferred to the right hand for eating.</a:t>
            </a:r>
          </a:p>
          <a:p>
            <a:endParaRPr lang="en-CA" dirty="0"/>
          </a:p>
          <a:p>
            <a:pPr defTabSz="465887">
              <a:defRPr/>
            </a:pPr>
            <a:r>
              <a:rPr lang="en-CA" i="1" dirty="0"/>
              <a:t>Formal Dining for Informal People: Page 12 - 14</a:t>
            </a:r>
            <a:endParaRPr lang="en-US" i="1" dirty="0"/>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18</a:t>
            </a:fld>
            <a:endParaRPr lang="en-US" altLang="en-US"/>
          </a:p>
        </p:txBody>
      </p:sp>
    </p:spTree>
    <p:extLst>
      <p:ext uri="{BB962C8B-B14F-4D97-AF65-F5344CB8AC3E}">
        <p14:creationId xmlns:p14="http://schemas.microsoft.com/office/powerpoint/2010/main" val="4226757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72F1BD5B-982A-C748-AA1C-82DF83EFA474}"/>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06328BF5-E707-7D4E-9221-FA9EBE9EC6C4}"/>
              </a:ext>
            </a:extLst>
          </p:cNvPr>
          <p:cNvSpPr>
            <a:spLocks noGrp="1"/>
          </p:cNvSpPr>
          <p:nvPr>
            <p:ph type="body" idx="1"/>
          </p:nvPr>
        </p:nvSpPr>
        <p:spPr bwMode="auto">
          <a:xfrm>
            <a:off x="685800" y="4011091"/>
            <a:ext cx="5486400" cy="42354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b="1" i="1" dirty="0"/>
              <a:t>Demonstrate holding and using utensils</a:t>
            </a:r>
            <a:r>
              <a:rPr lang="en-CA" b="1" i="1" baseline="0" dirty="0"/>
              <a:t> European Dining Style</a:t>
            </a:r>
          </a:p>
          <a:p>
            <a:endParaRPr lang="en-CA" b="1" dirty="0"/>
          </a:p>
          <a:p>
            <a:pPr defTabSz="465887">
              <a:defRPr/>
            </a:pPr>
            <a:r>
              <a:rPr lang="en-CA" dirty="0"/>
              <a:t>The fork is held in the left hand with the tines (prongs) facing down. The knife is held in the right hand with the index finger along the back edge of the knife and the blade facing down toward the plate. The food is cut and speared, or pushed onto the back of the fork with the knife. The knife remains in the right hand while eating. </a:t>
            </a:r>
          </a:p>
          <a:p>
            <a:pPr defTabSz="912813" eaLnBrk="1" hangingPunct="1">
              <a:spcBef>
                <a:spcPct val="0"/>
              </a:spcBef>
            </a:pPr>
            <a:endParaRPr lang="en-US" altLang="en-US" dirty="0">
              <a:solidFill>
                <a:srgbClr val="000000"/>
              </a:solidFill>
              <a:ea typeface="ＭＳ Ｐゴシック" panose="020B0600070205080204" pitchFamily="34" charset="-128"/>
            </a:endParaRPr>
          </a:p>
          <a:p>
            <a:pPr defTabSz="912813" eaLnBrk="1" hangingPunct="1">
              <a:spcBef>
                <a:spcPct val="0"/>
              </a:spcBef>
            </a:pPr>
            <a:r>
              <a:rPr lang="en-CA" i="1" dirty="0"/>
              <a:t>Formal Dining for Informal People: Page 12-13</a:t>
            </a:r>
            <a:endParaRPr lang="en-US" altLang="en-US" dirty="0">
              <a:solidFill>
                <a:srgbClr val="000000"/>
              </a:solidFill>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7BA2BC1A-3B11-4C47-8F1B-4AA8171475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7CA8CA9-55EE-1643-9748-3B2AC125FDEF}" type="slidenum">
              <a:rPr lang="en-US" altLang="en-US"/>
              <a:pPr>
                <a:spcBef>
                  <a:spcPct val="0"/>
                </a:spcBef>
              </a:pPr>
              <a:t>19</a:t>
            </a:fld>
            <a:endParaRPr lang="en-US" altLang="en-US"/>
          </a:p>
        </p:txBody>
      </p:sp>
      <p:sp>
        <p:nvSpPr>
          <p:cNvPr id="2" name="Footer Placeholder 1">
            <a:extLst>
              <a:ext uri="{FF2B5EF4-FFF2-40B4-BE49-F238E27FC236}">
                <a16:creationId xmlns:a16="http://schemas.microsoft.com/office/drawing/2014/main" id="{1E2F4949-FE1E-C248-8F39-A9BC1B9B2B0A}"/>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76CD66F7-3109-554A-920B-36DB106967D0}"/>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113300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E917ADB4-F21B-A945-8F06-F1938D7CEBE1}"/>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E3EAF207-6BFD-E149-A194-D46E076494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409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panose="020B0600070205080204" pitchFamily="34" charset="-128"/>
                <a:cs typeface="+mn-cs"/>
              </a:rPr>
              <a:t>In this practicum we are going to start by comparing the differences between social and business dining. We will talk about seating arrangements and who should sit where, when dining with friends or when dining for business. Then we will discover how to impress your guests as a gracious host, and how to be the perfect guest. </a:t>
            </a:r>
            <a:endParaRPr lang="en-US" dirty="0"/>
          </a:p>
          <a:p>
            <a:pPr marL="0" marR="0" lvl="0" indent="0" algn="l" defTabSz="454091"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9219" name="Slide Number Placeholder 3">
            <a:extLst>
              <a:ext uri="{FF2B5EF4-FFF2-40B4-BE49-F238E27FC236}">
                <a16:creationId xmlns:a16="http://schemas.microsoft.com/office/drawing/2014/main" id="{B41DD650-E922-5D43-BCAC-7E20EC1AAE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1D3683C-79FD-D14B-BA5E-0CEB12F5E8FA}" type="slidenum">
              <a:rPr lang="en-CA" altLang="en-US"/>
              <a:pPr>
                <a:spcBef>
                  <a:spcPct val="0"/>
                </a:spcBef>
              </a:pPr>
              <a:t>2</a:t>
            </a:fld>
            <a:endParaRPr lang="en-CA" altLang="en-US"/>
          </a:p>
        </p:txBody>
      </p:sp>
      <p:sp>
        <p:nvSpPr>
          <p:cNvPr id="2" name="Footer Placeholder 1">
            <a:extLst>
              <a:ext uri="{FF2B5EF4-FFF2-40B4-BE49-F238E27FC236}">
                <a16:creationId xmlns:a16="http://schemas.microsoft.com/office/drawing/2014/main" id="{AF35E96F-AAAD-974C-B713-50B94DF7926C}"/>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FBDEE244-6E8C-9945-86CB-5396B6F2CCA0}"/>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795784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CA" b="1" i="1" dirty="0"/>
              <a:t>Demonstrate how to hold and use utensils American Dining Style</a:t>
            </a:r>
          </a:p>
          <a:p>
            <a:endParaRPr lang="en-CA" b="1" dirty="0"/>
          </a:p>
          <a:p>
            <a:pPr defTabSz="465887">
              <a:defRPr/>
            </a:pPr>
            <a:r>
              <a:rPr lang="en-CA" dirty="0"/>
              <a:t>The American Style is a little bit different. When cutting your food, hold the fork in your left hand and the knife in your right hand. This is the same as the European method. After one piece of food is cut, the knife is placed at the top right corner of the plate, with blade facing the plate. Transfer the fork to the right hand. Food is eaten with the tines facing up. The left hand stays in your lap. . We see this method most often in the USA. However in Canada and some other Western countries, this method may be used as well as the European method. </a:t>
            </a:r>
          </a:p>
          <a:p>
            <a:pPr defTabSz="465887">
              <a:defRPr/>
            </a:pPr>
            <a:endParaRPr lang="en-CA" b="1" dirty="0"/>
          </a:p>
          <a:p>
            <a:pPr defTabSz="465887">
              <a:defRPr/>
            </a:pPr>
            <a:r>
              <a:rPr lang="en-CA" i="1" dirty="0"/>
              <a:t>Formal Dining for Informal People: Page: 12-13</a:t>
            </a:r>
            <a:endParaRPr lang="en-CA" b="1"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20</a:t>
            </a:fld>
            <a:endParaRPr lang="en-US" altLang="en-US"/>
          </a:p>
        </p:txBody>
      </p:sp>
    </p:spTree>
    <p:extLst>
      <p:ext uri="{BB962C8B-B14F-4D97-AF65-F5344CB8AC3E}">
        <p14:creationId xmlns:p14="http://schemas.microsoft.com/office/powerpoint/2010/main" val="2177677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pPr defTabSz="465887">
              <a:defRPr/>
            </a:pPr>
            <a:r>
              <a:rPr lang="en-US" dirty="0"/>
              <a:t>When taking a break before you have finished your meal – including times when you must excuse yourself from the table – signal this by placing the fork and knife appropriately on the plate:</a:t>
            </a:r>
          </a:p>
          <a:p>
            <a:pPr defTabSz="465887">
              <a:defRPr/>
            </a:pPr>
            <a:endParaRPr lang="en-US" b="1" dirty="0"/>
          </a:p>
          <a:p>
            <a:pPr defTabSz="465887">
              <a:defRPr/>
            </a:pPr>
            <a:r>
              <a:rPr lang="en-CA" b="1" i="1" dirty="0"/>
              <a:t>Demonstrate how to place </a:t>
            </a:r>
            <a:r>
              <a:rPr lang="en-US" b="1" i="1" dirty="0"/>
              <a:t>cutlery in resting position European Dining Style</a:t>
            </a:r>
          </a:p>
          <a:p>
            <a:pPr defTabSz="465887">
              <a:defRPr/>
            </a:pPr>
            <a:endParaRPr lang="en-US" dirty="0"/>
          </a:p>
          <a:p>
            <a:pPr defTabSz="465887">
              <a:defRPr/>
            </a:pPr>
            <a:r>
              <a:rPr lang="en-US" dirty="0"/>
              <a:t>When resting European Style, the fork and knife are placed at right angles on the plate, tines facing down. The blade of the knife faces towards the fork. Keep hands and wrists above the table at all times. Always make sure the utensil handles are resting on the plate not the table. </a:t>
            </a:r>
          </a:p>
          <a:p>
            <a:pPr defTabSz="465887">
              <a:defRPr/>
            </a:pPr>
            <a:endParaRPr lang="en-US" dirty="0"/>
          </a:p>
          <a:p>
            <a:pPr defTabSz="465887">
              <a:defRPr/>
            </a:pPr>
            <a:r>
              <a:rPr lang="en-CA" i="1" dirty="0"/>
              <a:t>Formal Dining for Informal People: Page: 13</a:t>
            </a:r>
            <a:endParaRPr lang="en-CA"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21</a:t>
            </a:fld>
            <a:endParaRPr lang="en-US" altLang="en-US"/>
          </a:p>
        </p:txBody>
      </p:sp>
    </p:spTree>
    <p:extLst>
      <p:ext uri="{BB962C8B-B14F-4D97-AF65-F5344CB8AC3E}">
        <p14:creationId xmlns:p14="http://schemas.microsoft.com/office/powerpoint/2010/main" val="1371601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F83BE4A3-8FD2-7B4D-83EF-E5FB1E9CA652}"/>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FF019282-5C8B-C64D-B9FB-4B9D1A45F3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b="1" i="1" dirty="0"/>
              <a:t>Demonstrate how to place </a:t>
            </a:r>
            <a:r>
              <a:rPr lang="en-US" b="1" i="1" dirty="0"/>
              <a:t>cutlery in resting position </a:t>
            </a:r>
            <a:r>
              <a:rPr lang="en-CA" b="1" i="1" baseline="0" dirty="0"/>
              <a:t>American Dining Style</a:t>
            </a:r>
          </a:p>
          <a:p>
            <a:endParaRPr lang="en-CA" b="1" baseline="0" dirty="0"/>
          </a:p>
          <a:p>
            <a:r>
              <a:rPr lang="en-US" dirty="0"/>
              <a:t>When dining American Style, the fork is placed with the tines facing up diagonally at the 10:20 clock position. The knife is placed on the upper right corner of the plate with the blade facing inward towards the plate. Hands go in the lap. </a:t>
            </a:r>
          </a:p>
          <a:p>
            <a:endParaRPr lang="en-CA" dirty="0"/>
          </a:p>
          <a:p>
            <a:r>
              <a:rPr lang="en-CA" dirty="0"/>
              <a:t>With either style, the elbows and forearms stay off the table until the meal has ended and dishes have been cleared.</a:t>
            </a:r>
          </a:p>
          <a:p>
            <a:endParaRPr lang="en-CA"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CA" i="1" dirty="0"/>
              <a:t>Formal Dining for Informal People: Page: 13</a:t>
            </a:r>
            <a:endParaRPr lang="en-CA" dirty="0"/>
          </a:p>
          <a:p>
            <a:endParaRPr lang="en-CA" dirty="0"/>
          </a:p>
        </p:txBody>
      </p:sp>
      <p:sp>
        <p:nvSpPr>
          <p:cNvPr id="40963" name="Slide Number Placeholder 3">
            <a:extLst>
              <a:ext uri="{FF2B5EF4-FFF2-40B4-BE49-F238E27FC236}">
                <a16:creationId xmlns:a16="http://schemas.microsoft.com/office/drawing/2014/main" id="{992CFA54-F611-574C-906A-6DE4D1F778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3C03365-C6A4-D447-8CD4-D711B56777E3}" type="slidenum">
              <a:rPr lang="en-US" altLang="en-US"/>
              <a:pPr>
                <a:spcBef>
                  <a:spcPct val="0"/>
                </a:spcBef>
              </a:pPr>
              <a:t>22</a:t>
            </a:fld>
            <a:endParaRPr lang="en-US" altLang="en-US"/>
          </a:p>
        </p:txBody>
      </p:sp>
      <p:sp>
        <p:nvSpPr>
          <p:cNvPr id="2" name="Footer Placeholder 1">
            <a:extLst>
              <a:ext uri="{FF2B5EF4-FFF2-40B4-BE49-F238E27FC236}">
                <a16:creationId xmlns:a16="http://schemas.microsoft.com/office/drawing/2014/main" id="{5100CFC7-6104-8E4B-ABA1-682DADFCFCD3}"/>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1F4A341B-E3C0-604F-9AEF-8D53430D2663}"/>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2475449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pPr defTabSz="465887">
              <a:defRPr/>
            </a:pPr>
            <a:r>
              <a:rPr lang="en-CA" dirty="0"/>
              <a:t>When you are finished eating the course or meal, there is a signal that tells the wait staff that you are finished eating does anyone, know what that is? </a:t>
            </a:r>
          </a:p>
          <a:p>
            <a:pPr defTabSz="465887">
              <a:defRPr/>
            </a:pPr>
            <a:endParaRPr lang="en-CA" dirty="0"/>
          </a:p>
          <a:p>
            <a:pPr defTabSz="465887">
              <a:defRPr/>
            </a:pPr>
            <a:r>
              <a:rPr lang="en-CA" b="1" i="1" dirty="0"/>
              <a:t>Demonstrate how to place </a:t>
            </a:r>
            <a:r>
              <a:rPr lang="en-US" b="1" i="1" dirty="0"/>
              <a:t>cutlery in </a:t>
            </a:r>
            <a:r>
              <a:rPr lang="en-CA" b="1" i="1" dirty="0"/>
              <a:t>the finished position</a:t>
            </a:r>
          </a:p>
          <a:p>
            <a:pPr defTabSz="465887">
              <a:defRPr/>
            </a:pPr>
            <a:endParaRPr lang="en-CA" dirty="0"/>
          </a:p>
          <a:p>
            <a:pPr defTabSz="465887">
              <a:defRPr/>
            </a:pPr>
            <a:r>
              <a:rPr lang="en-CA" dirty="0"/>
              <a:t>When the meal is finished, place your fork and knife on the plate diagonally like the 10:20 clock position. The knife sits above the fork with the blade facing toward it. Your napkin goes to the left of the plate, never on it. In some regions, it is the custom to place the fork and knife vertically in the centre of the plate, at 6 o'clock instead of the 10:20 position.</a:t>
            </a:r>
            <a:endParaRPr lang="en-CA" dirty="0">
              <a:effectLst/>
            </a:endParaRPr>
          </a:p>
          <a:p>
            <a:endParaRPr lang="en-CA" dirty="0"/>
          </a:p>
          <a:p>
            <a:endParaRPr lang="en-CA"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CA" i="1" dirty="0"/>
              <a:t>Formal Dining for Informal People: Page: 14</a:t>
            </a:r>
            <a:endParaRPr lang="en-CA" dirty="0"/>
          </a:p>
          <a:p>
            <a:endParaRPr lang="en-CA"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23</a:t>
            </a:fld>
            <a:endParaRPr lang="en-US" altLang="en-US"/>
          </a:p>
        </p:txBody>
      </p:sp>
    </p:spTree>
    <p:extLst>
      <p:ext uri="{BB962C8B-B14F-4D97-AF65-F5344CB8AC3E}">
        <p14:creationId xmlns:p14="http://schemas.microsoft.com/office/powerpoint/2010/main" val="2103157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pPr defTabSz="465887">
              <a:defRPr/>
            </a:pPr>
            <a:endParaRPr lang="en-CA" dirty="0"/>
          </a:p>
          <a:p>
            <a:pPr defTabSz="465887">
              <a:defRPr/>
            </a:pPr>
            <a:r>
              <a:rPr lang="en-CA" b="1" dirty="0"/>
              <a:t>Interactive Activity: Quiz - Test your dining skills </a:t>
            </a:r>
          </a:p>
          <a:p>
            <a:pPr defTabSz="465887">
              <a:defRPr/>
            </a:pPr>
            <a:endParaRPr lang="en-CA" b="1" dirty="0"/>
          </a:p>
          <a:p>
            <a:pPr defTabSz="465887">
              <a:defRPr/>
            </a:pPr>
            <a:r>
              <a:rPr lang="en-CA" dirty="0"/>
              <a:t>Before we start our meal, I have prepared a short quiz on dining etiquette and table manners to test your skills. Let’s go through it together as a group. </a:t>
            </a:r>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24</a:t>
            </a:fld>
            <a:endParaRPr lang="en-US" altLang="en-US"/>
          </a:p>
        </p:txBody>
      </p:sp>
    </p:spTree>
    <p:extLst>
      <p:ext uri="{BB962C8B-B14F-4D97-AF65-F5344CB8AC3E}">
        <p14:creationId xmlns:p14="http://schemas.microsoft.com/office/powerpoint/2010/main" val="1845917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2FF8688C-E5E5-D14F-8656-A3E08C0B9C61}"/>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5A2ECA29-DCDF-1246-B087-2CBC161438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b="1" dirty="0"/>
              <a:t>Ask participants: When</a:t>
            </a:r>
            <a:r>
              <a:rPr lang="en-CA" b="1" baseline="0" dirty="0"/>
              <a:t> dining socially, who is served first?</a:t>
            </a:r>
          </a:p>
          <a:p>
            <a:pPr marL="232943" indent="-232943">
              <a:buFont typeface="+mj-lt"/>
              <a:buAutoNum type="alphaLcParenR"/>
            </a:pPr>
            <a:r>
              <a:rPr lang="en-CA" b="1" baseline="0" dirty="0"/>
              <a:t>The host</a:t>
            </a:r>
          </a:p>
          <a:p>
            <a:pPr marL="232943" indent="-232943">
              <a:buFont typeface="+mj-lt"/>
              <a:buAutoNum type="alphaLcParenR"/>
            </a:pPr>
            <a:r>
              <a:rPr lang="en-CA" b="1" baseline="0" dirty="0">
                <a:solidFill>
                  <a:schemeClr val="tx1"/>
                </a:solidFill>
              </a:rPr>
              <a:t>The guest of honour</a:t>
            </a:r>
          </a:p>
          <a:p>
            <a:pPr marL="232943" indent="-232943">
              <a:buFont typeface="+mj-lt"/>
              <a:buAutoNum type="alphaLcParenR"/>
            </a:pPr>
            <a:r>
              <a:rPr lang="en-CA" b="1" baseline="0" dirty="0"/>
              <a:t>The host’s grandmother</a:t>
            </a:r>
          </a:p>
          <a:p>
            <a:pPr marL="232943" indent="-232943">
              <a:buFont typeface="+mj-lt"/>
              <a:buAutoNum type="alphaLcParenR"/>
            </a:pPr>
            <a:endParaRPr lang="en-CA" b="1" baseline="0" dirty="0"/>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CA" i="1" dirty="0"/>
              <a:t>Formal Dining for Informal People: Page: 18</a:t>
            </a:r>
            <a:endParaRPr lang="en-CA" dirty="0"/>
          </a:p>
          <a:p>
            <a:pPr marL="0" indent="0">
              <a:buFont typeface="+mj-lt"/>
              <a:buNone/>
            </a:pPr>
            <a:endParaRPr lang="en-CA" b="1" baseline="0" dirty="0"/>
          </a:p>
        </p:txBody>
      </p:sp>
      <p:sp>
        <p:nvSpPr>
          <p:cNvPr id="46083" name="Slide Number Placeholder 3">
            <a:extLst>
              <a:ext uri="{FF2B5EF4-FFF2-40B4-BE49-F238E27FC236}">
                <a16:creationId xmlns:a16="http://schemas.microsoft.com/office/drawing/2014/main" id="{06F1C358-4876-BA4B-A5B3-0CB28920C4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808079F-4EA2-D140-8386-3B4F85FF7BF9}" type="slidenum">
              <a:rPr lang="en-CA" altLang="en-US"/>
              <a:pPr>
                <a:spcBef>
                  <a:spcPct val="0"/>
                </a:spcBef>
              </a:pPr>
              <a:t>25</a:t>
            </a:fld>
            <a:endParaRPr lang="en-CA" altLang="en-US"/>
          </a:p>
        </p:txBody>
      </p:sp>
      <p:sp>
        <p:nvSpPr>
          <p:cNvPr id="2" name="Footer Placeholder 1">
            <a:extLst>
              <a:ext uri="{FF2B5EF4-FFF2-40B4-BE49-F238E27FC236}">
                <a16:creationId xmlns:a16="http://schemas.microsoft.com/office/drawing/2014/main" id="{E22BDF39-364C-964D-A740-6CC374C0AF5A}"/>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C520735B-4F29-4842-B1B9-E68474A24ACB}"/>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2972351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2FF8688C-E5E5-D14F-8656-A3E08C0B9C61}"/>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5A2ECA29-DCDF-1246-B087-2CBC161438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mj-lt"/>
              <a:buNone/>
            </a:pPr>
            <a:r>
              <a:rPr lang="en-CA" b="1" baseline="0" dirty="0">
                <a:solidFill>
                  <a:schemeClr val="tx1"/>
                </a:solidFill>
              </a:rPr>
              <a:t>The guest of honour</a:t>
            </a:r>
          </a:p>
          <a:p>
            <a:endParaRPr lang="en-CA" dirty="0"/>
          </a:p>
          <a:p>
            <a:r>
              <a:rPr lang="en-CA" dirty="0"/>
              <a:t>Whether</a:t>
            </a:r>
            <a:r>
              <a:rPr lang="en-CA" baseline="0" dirty="0"/>
              <a:t> you are dining socially or for business the most important person is served first. Which means if there is a guest of honour he or she would be served first. In a social setting if there is no guest of honour we would take age into the consideration an the most elderly person would be served first. </a:t>
            </a:r>
          </a:p>
          <a:p>
            <a:endParaRPr lang="en-CA"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CA" i="1" dirty="0"/>
              <a:t>Formal Dining for Informal People: Page: 18</a:t>
            </a:r>
            <a:endParaRPr lang="en-CA" dirty="0"/>
          </a:p>
          <a:p>
            <a:endParaRPr lang="en-CA" dirty="0"/>
          </a:p>
        </p:txBody>
      </p:sp>
      <p:sp>
        <p:nvSpPr>
          <p:cNvPr id="46083" name="Slide Number Placeholder 3">
            <a:extLst>
              <a:ext uri="{FF2B5EF4-FFF2-40B4-BE49-F238E27FC236}">
                <a16:creationId xmlns:a16="http://schemas.microsoft.com/office/drawing/2014/main" id="{06F1C358-4876-BA4B-A5B3-0CB28920C4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808079F-4EA2-D140-8386-3B4F85FF7BF9}" type="slidenum">
              <a:rPr lang="en-CA" altLang="en-US"/>
              <a:pPr>
                <a:spcBef>
                  <a:spcPct val="0"/>
                </a:spcBef>
              </a:pPr>
              <a:t>26</a:t>
            </a:fld>
            <a:endParaRPr lang="en-CA" altLang="en-US"/>
          </a:p>
        </p:txBody>
      </p:sp>
      <p:sp>
        <p:nvSpPr>
          <p:cNvPr id="2" name="Footer Placeholder 1">
            <a:extLst>
              <a:ext uri="{FF2B5EF4-FFF2-40B4-BE49-F238E27FC236}">
                <a16:creationId xmlns:a16="http://schemas.microsoft.com/office/drawing/2014/main" id="{E22BDF39-364C-964D-A740-6CC374C0AF5A}"/>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C520735B-4F29-4842-B1B9-E68474A24ACB}"/>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1471788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80612D01-C7F3-D54C-8E45-1790A3FB757D}"/>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B02D0612-91A3-8E4F-8539-FD4202FADE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b="1" dirty="0"/>
              <a:t>Ask participants: </a:t>
            </a:r>
            <a:r>
              <a:rPr lang="en-CA" b="1" i="0" dirty="0"/>
              <a:t>The best time to do business at a meal is…</a:t>
            </a:r>
          </a:p>
          <a:p>
            <a:pPr marL="232943" indent="-232943">
              <a:buFont typeface="+mj-lt"/>
              <a:buAutoNum type="alphaLcParenR"/>
            </a:pPr>
            <a:r>
              <a:rPr lang="en-US" b="1" i="0" dirty="0"/>
              <a:t>Before the meal</a:t>
            </a:r>
            <a:endParaRPr lang="en-CA" b="1" i="0" dirty="0">
              <a:effectLst/>
            </a:endParaRPr>
          </a:p>
          <a:p>
            <a:pPr marL="232943" indent="-232943">
              <a:buFont typeface="+mj-lt"/>
              <a:buAutoNum type="alphaLcParenR"/>
            </a:pPr>
            <a:r>
              <a:rPr lang="en-US" b="1" i="0" dirty="0"/>
              <a:t>During the meal</a:t>
            </a:r>
            <a:endParaRPr lang="en-CA" b="1" i="0" dirty="0">
              <a:effectLst/>
            </a:endParaRPr>
          </a:p>
          <a:p>
            <a:pPr marL="232943" indent="-232943">
              <a:buFont typeface="+mj-lt"/>
              <a:buAutoNum type="alphaLcParenR"/>
            </a:pPr>
            <a:r>
              <a:rPr lang="en-US" b="1" i="0" dirty="0"/>
              <a:t>After the meal</a:t>
            </a:r>
            <a:endParaRPr lang="en-CA" b="1" i="0" dirty="0">
              <a:effectLst/>
            </a:endParaRPr>
          </a:p>
          <a:p>
            <a:pPr marL="232943" indent="-232943">
              <a:buFont typeface="+mj-lt"/>
              <a:buAutoNum type="alphaLcParenR"/>
            </a:pPr>
            <a:r>
              <a:rPr lang="en-US" b="1" i="0" dirty="0"/>
              <a:t>During dessert</a:t>
            </a:r>
            <a:endParaRPr lang="en-CA" b="1" i="0" dirty="0">
              <a:effectLst/>
            </a:endParaRPr>
          </a:p>
        </p:txBody>
      </p:sp>
      <p:sp>
        <p:nvSpPr>
          <p:cNvPr id="48131" name="Slide Number Placeholder 3">
            <a:extLst>
              <a:ext uri="{FF2B5EF4-FFF2-40B4-BE49-F238E27FC236}">
                <a16:creationId xmlns:a16="http://schemas.microsoft.com/office/drawing/2014/main" id="{87919EF8-2CBC-0A40-AB80-EF8513A838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614A27-6A56-0D4D-BCC3-AA9D8F20CC8E}" type="slidenum">
              <a:rPr lang="en-CA" altLang="en-US"/>
              <a:pPr>
                <a:spcBef>
                  <a:spcPct val="0"/>
                </a:spcBef>
              </a:pPr>
              <a:t>27</a:t>
            </a:fld>
            <a:endParaRPr lang="en-CA" altLang="en-US"/>
          </a:p>
        </p:txBody>
      </p:sp>
      <p:sp>
        <p:nvSpPr>
          <p:cNvPr id="2" name="Footer Placeholder 1">
            <a:extLst>
              <a:ext uri="{FF2B5EF4-FFF2-40B4-BE49-F238E27FC236}">
                <a16:creationId xmlns:a16="http://schemas.microsoft.com/office/drawing/2014/main" id="{FFC2833E-1522-D94B-B13E-9FE3298C1151}"/>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D0C8A348-4763-6E41-BA3C-B95A734A018E}"/>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2973248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80612D01-C7F3-D54C-8E45-1790A3FB757D}"/>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B02D0612-91A3-8E4F-8539-FD4202FADE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b="1" dirty="0"/>
              <a:t>The best time to do business at a meal is…</a:t>
            </a:r>
            <a:endParaRPr lang="en-CA" dirty="0"/>
          </a:p>
          <a:p>
            <a:pPr marL="232943" indent="-232943">
              <a:buFont typeface="+mj-lt"/>
              <a:buAutoNum type="alphaLcParenR"/>
            </a:pPr>
            <a:r>
              <a:rPr lang="en-US" b="1" i="1" dirty="0"/>
              <a:t>Before the meal</a:t>
            </a:r>
            <a:endParaRPr lang="en-CA" b="1" i="1" dirty="0">
              <a:effectLst/>
            </a:endParaRPr>
          </a:p>
          <a:p>
            <a:pPr marL="232943" indent="-232943">
              <a:buFont typeface="+mj-lt"/>
              <a:buAutoNum type="alphaLcParenR"/>
            </a:pPr>
            <a:r>
              <a:rPr lang="en-US" b="1" i="1" dirty="0"/>
              <a:t>During the meal</a:t>
            </a:r>
            <a:endParaRPr lang="en-CA" b="1" i="1" dirty="0">
              <a:effectLst/>
            </a:endParaRPr>
          </a:p>
          <a:p>
            <a:pPr marL="232943" indent="-232943">
              <a:buFont typeface="+mj-lt"/>
              <a:buAutoNum type="alphaLcParenR"/>
            </a:pPr>
            <a:r>
              <a:rPr lang="en-US" b="1" i="1" dirty="0"/>
              <a:t>After the meal</a:t>
            </a:r>
            <a:endParaRPr lang="en-CA" b="1" i="1" dirty="0">
              <a:effectLst/>
            </a:endParaRPr>
          </a:p>
          <a:p>
            <a:pPr marL="232943" indent="-232943">
              <a:buFont typeface="+mj-lt"/>
              <a:buAutoNum type="alphaLcParenR"/>
            </a:pPr>
            <a:r>
              <a:rPr lang="en-US" b="1" i="1" dirty="0"/>
              <a:t>During dessert</a:t>
            </a:r>
            <a:endParaRPr lang="en-CA" b="1" i="1" dirty="0">
              <a:effectLst/>
            </a:endParaRPr>
          </a:p>
          <a:p>
            <a:endParaRPr lang="en-CA" dirty="0"/>
          </a:p>
          <a:p>
            <a:pPr defTabSz="465887">
              <a:defRPr/>
            </a:pPr>
            <a:r>
              <a:rPr lang="en-CA" i="1" dirty="0"/>
              <a:t>If you plan to discuss business request a table that will give you enough privacy</a:t>
            </a:r>
            <a:r>
              <a:rPr lang="en-CA" dirty="0"/>
              <a:t>. In Canada and the USA, business may be discussed anytime during the meal. However, it’s always a good idea to break the ice with small talk first. At breakfast or lunch, the general rule is to let at least 10 minutes lapse before business is discussed. At dinner, you may want to wait until the coffee is served.</a:t>
            </a:r>
          </a:p>
          <a:p>
            <a:pPr defTabSz="465887">
              <a:defRPr/>
            </a:pPr>
            <a:endParaRPr lang="en-CA" i="1" dirty="0"/>
          </a:p>
          <a:p>
            <a:pPr defTabSz="465887">
              <a:defRPr/>
            </a:pPr>
            <a:r>
              <a:rPr lang="en-CA" i="1" dirty="0"/>
              <a:t>If you are travelling to other countries it is a good idea to get to know the local customs. In some regions, business is discussed only towards the end of the meal. </a:t>
            </a:r>
          </a:p>
        </p:txBody>
      </p:sp>
      <p:sp>
        <p:nvSpPr>
          <p:cNvPr id="48131" name="Slide Number Placeholder 3">
            <a:extLst>
              <a:ext uri="{FF2B5EF4-FFF2-40B4-BE49-F238E27FC236}">
                <a16:creationId xmlns:a16="http://schemas.microsoft.com/office/drawing/2014/main" id="{87919EF8-2CBC-0A40-AB80-EF8513A838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614A27-6A56-0D4D-BCC3-AA9D8F20CC8E}" type="slidenum">
              <a:rPr lang="en-CA" altLang="en-US"/>
              <a:pPr>
                <a:spcBef>
                  <a:spcPct val="0"/>
                </a:spcBef>
              </a:pPr>
              <a:t>28</a:t>
            </a:fld>
            <a:endParaRPr lang="en-CA" altLang="en-US"/>
          </a:p>
        </p:txBody>
      </p:sp>
      <p:sp>
        <p:nvSpPr>
          <p:cNvPr id="2" name="Footer Placeholder 1">
            <a:extLst>
              <a:ext uri="{FF2B5EF4-FFF2-40B4-BE49-F238E27FC236}">
                <a16:creationId xmlns:a16="http://schemas.microsoft.com/office/drawing/2014/main" id="{FFC2833E-1522-D94B-B13E-9FE3298C1151}"/>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D0C8A348-4763-6E41-BA3C-B95A734A018E}"/>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2659061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AAC7BCCA-E07B-E04B-B64D-884A6DC45417}"/>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AC80BA0E-47D7-DE45-AE46-0AD8E588D3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b="1" dirty="0"/>
              <a:t>Ask participants: </a:t>
            </a:r>
            <a:r>
              <a:rPr lang="en-CA" b="1" i="0" dirty="0"/>
              <a:t>When dining for business purposes, should you order an alcoholic beverage if your client declines?</a:t>
            </a:r>
          </a:p>
          <a:p>
            <a:pPr marL="232943" indent="-232943">
              <a:buFont typeface="+mj-lt"/>
              <a:buAutoNum type="alphaLcParenR"/>
            </a:pPr>
            <a:r>
              <a:rPr lang="en-US" b="1" i="0" dirty="0"/>
              <a:t>Yes</a:t>
            </a:r>
            <a:endParaRPr lang="en-CA" b="1" i="0" dirty="0">
              <a:effectLst/>
            </a:endParaRPr>
          </a:p>
          <a:p>
            <a:pPr marL="232943" indent="-232943">
              <a:buFont typeface="+mj-lt"/>
              <a:buAutoNum type="alphaLcParenR"/>
            </a:pPr>
            <a:r>
              <a:rPr lang="en-US" b="1" i="0" dirty="0"/>
              <a:t>No</a:t>
            </a:r>
            <a:endParaRPr lang="en-CA" b="1" i="0" dirty="0"/>
          </a:p>
        </p:txBody>
      </p:sp>
      <p:sp>
        <p:nvSpPr>
          <p:cNvPr id="50179" name="Slide Number Placeholder 3">
            <a:extLst>
              <a:ext uri="{FF2B5EF4-FFF2-40B4-BE49-F238E27FC236}">
                <a16:creationId xmlns:a16="http://schemas.microsoft.com/office/drawing/2014/main" id="{187DCA85-9242-BC47-BC6B-586F9A342F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CBC4A2F-0392-B148-A57A-5C56B37A532C}" type="slidenum">
              <a:rPr lang="en-US" altLang="en-US"/>
              <a:pPr>
                <a:spcBef>
                  <a:spcPct val="0"/>
                </a:spcBef>
              </a:pPr>
              <a:t>29</a:t>
            </a:fld>
            <a:endParaRPr lang="en-US" altLang="en-US"/>
          </a:p>
        </p:txBody>
      </p:sp>
      <p:sp>
        <p:nvSpPr>
          <p:cNvPr id="2" name="Footer Placeholder 1">
            <a:extLst>
              <a:ext uri="{FF2B5EF4-FFF2-40B4-BE49-F238E27FC236}">
                <a16:creationId xmlns:a16="http://schemas.microsoft.com/office/drawing/2014/main" id="{29195955-E41E-DF49-A91B-3FE07645011E}"/>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B7411AA3-364A-BA4A-BCC0-00108CA025CE}"/>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294056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5C07A24F-6C29-BD4D-AFC6-371D2A52E08D}"/>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a:extLst>
              <a:ext uri="{FF2B5EF4-FFF2-40B4-BE49-F238E27FC236}">
                <a16:creationId xmlns:a16="http://schemas.microsoft.com/office/drawing/2014/main" id="{30E326A7-9DB2-9142-A25F-FC041F7D2D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409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panose="020B0600070205080204" pitchFamily="34" charset="-128"/>
                <a:cs typeface="+mn-cs"/>
              </a:rPr>
              <a:t>If you have ever been unsure about which bread plate is yours or what the fork and spoon at the top of your place setting are for you or not alone. I will show you easy tricks to navigate a crowed table, so that you know what comes next and what to expect at your next meal. </a:t>
            </a:r>
            <a:endParaRPr lang="en-CA" sz="1200" kern="1200" dirty="0">
              <a:solidFill>
                <a:schemeClr val="tx1"/>
              </a:solidFill>
              <a:effectLst/>
              <a:latin typeface="+mn-lt"/>
              <a:ea typeface="ＭＳ Ｐゴシック" panose="020B0600070205080204" pitchFamily="34" charset="-128"/>
              <a:cs typeface="+mn-cs"/>
            </a:endParaRPr>
          </a:p>
        </p:txBody>
      </p:sp>
      <p:sp>
        <p:nvSpPr>
          <p:cNvPr id="11267" name="Slide Number Placeholder 3">
            <a:extLst>
              <a:ext uri="{FF2B5EF4-FFF2-40B4-BE49-F238E27FC236}">
                <a16:creationId xmlns:a16="http://schemas.microsoft.com/office/drawing/2014/main" id="{69D4FF2D-3042-4049-AC4F-167F9909DE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9481378-D29C-C646-B17E-E17D088B4ECF}" type="slidenum">
              <a:rPr lang="en-CA" altLang="en-US"/>
              <a:pPr>
                <a:spcBef>
                  <a:spcPct val="0"/>
                </a:spcBef>
              </a:pPr>
              <a:t>3</a:t>
            </a:fld>
            <a:endParaRPr lang="en-CA" altLang="en-US"/>
          </a:p>
        </p:txBody>
      </p:sp>
      <p:sp>
        <p:nvSpPr>
          <p:cNvPr id="2" name="Footer Placeholder 1">
            <a:extLst>
              <a:ext uri="{FF2B5EF4-FFF2-40B4-BE49-F238E27FC236}">
                <a16:creationId xmlns:a16="http://schemas.microsoft.com/office/drawing/2014/main" id="{EB205918-D8CD-8B42-A07A-D6D238290C14}"/>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9CDAF370-C80E-6542-BA56-60A7470B5EC2}"/>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1741034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AAC7BCCA-E07B-E04B-B64D-884A6DC45417}"/>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AC80BA0E-47D7-DE45-AE46-0AD8E588D3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buFont typeface="+mj-lt"/>
              <a:buAutoNum type="alphaLcParenR"/>
            </a:pPr>
            <a:r>
              <a:rPr lang="en-US" b="1" i="1" dirty="0"/>
              <a:t>Yes</a:t>
            </a:r>
            <a:endParaRPr lang="en-CA" b="1" i="1" dirty="0">
              <a:effectLst/>
            </a:endParaRPr>
          </a:p>
          <a:p>
            <a:pPr marL="232943" indent="-232943">
              <a:buFont typeface="+mj-lt"/>
              <a:buAutoNum type="alphaLcParenR"/>
            </a:pPr>
            <a:r>
              <a:rPr lang="en-US" b="1" i="1" dirty="0"/>
              <a:t>No</a:t>
            </a:r>
            <a:endParaRPr lang="en-CA" b="1" i="1" dirty="0"/>
          </a:p>
          <a:p>
            <a:endParaRPr lang="en-CA" dirty="0"/>
          </a:p>
          <a:p>
            <a:r>
              <a:rPr lang="en-CA" dirty="0"/>
              <a:t>This</a:t>
            </a:r>
            <a:r>
              <a:rPr lang="en-CA" baseline="0" dirty="0"/>
              <a:t> is an interesting question, because dining etiquette would say that if you would like to have an alcoholic beverage, it would be alright to have one. However, as we previously discussed, manners always override etiquette. So if it were me I would evaluate the situation based on the occasion, time of day, and how well I know the person I am dining with. Having said that if you do decide to have a drink, keep it to one or two drinks</a:t>
            </a:r>
            <a:r>
              <a:rPr lang="en-CA" dirty="0"/>
              <a:t> and don’t over do it.</a:t>
            </a:r>
            <a:r>
              <a:rPr lang="en-CA" baseline="0" dirty="0"/>
              <a:t> </a:t>
            </a:r>
            <a:endParaRPr lang="en-CA" dirty="0"/>
          </a:p>
        </p:txBody>
      </p:sp>
      <p:sp>
        <p:nvSpPr>
          <p:cNvPr id="50179" name="Slide Number Placeholder 3">
            <a:extLst>
              <a:ext uri="{FF2B5EF4-FFF2-40B4-BE49-F238E27FC236}">
                <a16:creationId xmlns:a16="http://schemas.microsoft.com/office/drawing/2014/main" id="{187DCA85-9242-BC47-BC6B-586F9A342F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CBC4A2F-0392-B148-A57A-5C56B37A532C}" type="slidenum">
              <a:rPr lang="en-US" altLang="en-US"/>
              <a:pPr>
                <a:spcBef>
                  <a:spcPct val="0"/>
                </a:spcBef>
              </a:pPr>
              <a:t>30</a:t>
            </a:fld>
            <a:endParaRPr lang="en-US" altLang="en-US"/>
          </a:p>
        </p:txBody>
      </p:sp>
      <p:sp>
        <p:nvSpPr>
          <p:cNvPr id="2" name="Footer Placeholder 1">
            <a:extLst>
              <a:ext uri="{FF2B5EF4-FFF2-40B4-BE49-F238E27FC236}">
                <a16:creationId xmlns:a16="http://schemas.microsoft.com/office/drawing/2014/main" id="{29195955-E41E-DF49-A91B-3FE07645011E}"/>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B7411AA3-364A-BA4A-BCC0-00108CA025CE}"/>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1725365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CA" b="1" dirty="0"/>
              <a:t>Ask participants: When dining, food should be passed…</a:t>
            </a:r>
            <a:endParaRPr lang="en-CA" dirty="0"/>
          </a:p>
          <a:p>
            <a:pPr marL="232943" indent="-232943">
              <a:buFont typeface="+mj-lt"/>
              <a:buAutoNum type="alphaLcParenR"/>
            </a:pPr>
            <a:r>
              <a:rPr lang="en-US" b="1" i="0" dirty="0"/>
              <a:t>Clockwise – to the left</a:t>
            </a:r>
            <a:endParaRPr lang="en-CA" b="1" i="0" dirty="0">
              <a:effectLst/>
            </a:endParaRPr>
          </a:p>
          <a:p>
            <a:pPr marL="232943" indent="-232943">
              <a:buFont typeface="+mj-lt"/>
              <a:buAutoNum type="alphaLcParenR"/>
            </a:pPr>
            <a:r>
              <a:rPr lang="en-US" b="1" i="0" dirty="0"/>
              <a:t>Counter-Clockwise – to the right</a:t>
            </a:r>
          </a:p>
          <a:p>
            <a:pPr marL="232943" indent="-232943">
              <a:buFont typeface="+mj-lt"/>
              <a:buAutoNum type="alphaLcParenR"/>
            </a:pPr>
            <a:endParaRPr lang="en-US" b="1" i="0" dirty="0">
              <a:effectLst/>
            </a:endParaRPr>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CA" i="1" dirty="0"/>
              <a:t>Formal Dining for Informal People: Page: 11</a:t>
            </a:r>
            <a:endParaRPr lang="en-CA" dirty="0"/>
          </a:p>
          <a:p>
            <a:pPr marL="0" indent="0">
              <a:buFont typeface="+mj-lt"/>
              <a:buNone/>
            </a:pPr>
            <a:endParaRPr lang="en-CA" b="1" i="0" dirty="0">
              <a:effectLst/>
            </a:endParaRPr>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31</a:t>
            </a:fld>
            <a:endParaRPr lang="en-US" altLang="en-US"/>
          </a:p>
        </p:txBody>
      </p:sp>
    </p:spTree>
    <p:extLst>
      <p:ext uri="{BB962C8B-B14F-4D97-AF65-F5344CB8AC3E}">
        <p14:creationId xmlns:p14="http://schemas.microsoft.com/office/powerpoint/2010/main" val="1494007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pPr marL="0" indent="0">
              <a:buFont typeface="+mj-lt"/>
              <a:buNone/>
            </a:pPr>
            <a:r>
              <a:rPr lang="en-US" b="1" i="1" dirty="0"/>
              <a:t>Counter-Clockwise – to the right</a:t>
            </a:r>
            <a:endParaRPr lang="en-CA" b="1" i="1" dirty="0">
              <a:effectLst/>
            </a:endParaRPr>
          </a:p>
          <a:p>
            <a:endParaRPr lang="en-CA" dirty="0"/>
          </a:p>
          <a:p>
            <a:r>
              <a:rPr lang="en-CA" dirty="0"/>
              <a:t>When passing dishes containing</a:t>
            </a:r>
            <a:r>
              <a:rPr lang="en-CA" baseline="0" dirty="0"/>
              <a:t> food or condiments</a:t>
            </a:r>
            <a:r>
              <a:rPr lang="en-CA" dirty="0"/>
              <a:t>,</a:t>
            </a:r>
            <a:r>
              <a:rPr lang="en-CA" baseline="0" dirty="0"/>
              <a:t> they are passed counter-clockwise to the right, ideally starting with the guest of honour or the most important guest.</a:t>
            </a:r>
          </a:p>
          <a:p>
            <a:endParaRPr lang="en-CA"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CA" i="1" dirty="0"/>
              <a:t>Formal Dining for Informal People: Page: 11</a:t>
            </a:r>
            <a:endParaRPr lang="en-CA" dirty="0"/>
          </a:p>
          <a:p>
            <a:endParaRPr lang="en-CA"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32</a:t>
            </a:fld>
            <a:endParaRPr lang="en-US" altLang="en-US"/>
          </a:p>
        </p:txBody>
      </p:sp>
    </p:spTree>
    <p:extLst>
      <p:ext uri="{BB962C8B-B14F-4D97-AF65-F5344CB8AC3E}">
        <p14:creationId xmlns:p14="http://schemas.microsoft.com/office/powerpoint/2010/main" val="2389027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CA" b="1" dirty="0"/>
              <a:t>Ask participants: </a:t>
            </a:r>
            <a:r>
              <a:rPr lang="en-US" b="1" dirty="0"/>
              <a:t>When leaving the table but will return, leave your napkin…</a:t>
            </a:r>
            <a:r>
              <a:rPr lang="en-US" dirty="0"/>
              <a:t> </a:t>
            </a:r>
            <a:endParaRPr lang="en-CA" dirty="0"/>
          </a:p>
          <a:p>
            <a:pPr marL="232943" indent="-232943">
              <a:buFont typeface="+mj-lt"/>
              <a:buAutoNum type="alphaLcParenR"/>
            </a:pPr>
            <a:r>
              <a:rPr lang="en-US" b="1" dirty="0"/>
              <a:t>On the table to the right of your place setting</a:t>
            </a:r>
            <a:endParaRPr lang="en-CA" b="1" i="0" dirty="0">
              <a:effectLst/>
            </a:endParaRPr>
          </a:p>
          <a:p>
            <a:pPr marL="232943" indent="-232943">
              <a:buFont typeface="+mj-lt"/>
              <a:buAutoNum type="alphaLcParenR"/>
            </a:pPr>
            <a:r>
              <a:rPr lang="en-US" b="1" dirty="0"/>
              <a:t>On your chair</a:t>
            </a:r>
            <a:endParaRPr lang="en-CA" b="1" i="0" dirty="0">
              <a:effectLst/>
            </a:endParaRPr>
          </a:p>
          <a:p>
            <a:pPr marL="232943" indent="-232943">
              <a:buFont typeface="+mj-lt"/>
              <a:buAutoNum type="alphaLcParenR"/>
            </a:pPr>
            <a:r>
              <a:rPr lang="en-US" b="1" dirty="0"/>
              <a:t>On the table to the left of your place setting</a:t>
            </a:r>
          </a:p>
          <a:p>
            <a:pPr marL="232943" indent="-232943">
              <a:buFont typeface="+mj-lt"/>
              <a:buAutoNum type="alphaLcParenR"/>
            </a:pPr>
            <a:endParaRPr lang="en-US" b="1" dirty="0">
              <a:effectLst/>
            </a:endParaRPr>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CA" i="1" dirty="0"/>
              <a:t>Formal Dining for Informal People: Page: 15</a:t>
            </a:r>
            <a:endParaRPr lang="en-CA" dirty="0"/>
          </a:p>
          <a:p>
            <a:pPr marL="0" indent="0">
              <a:buFont typeface="+mj-lt"/>
              <a:buNone/>
            </a:pPr>
            <a:endParaRPr lang="en-CA" b="1" dirty="0">
              <a:effectLst/>
            </a:endParaRPr>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33</a:t>
            </a:fld>
            <a:endParaRPr lang="en-US" altLang="en-US"/>
          </a:p>
        </p:txBody>
      </p:sp>
    </p:spTree>
    <p:extLst>
      <p:ext uri="{BB962C8B-B14F-4D97-AF65-F5344CB8AC3E}">
        <p14:creationId xmlns:p14="http://schemas.microsoft.com/office/powerpoint/2010/main" val="24765812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US" b="1" i="1" dirty="0">
                <a:solidFill>
                  <a:schemeClr val="tx1"/>
                </a:solidFill>
              </a:rPr>
              <a:t>On your chair</a:t>
            </a:r>
            <a:endParaRPr lang="en-CA" b="1" i="1" dirty="0">
              <a:solidFill>
                <a:schemeClr val="tx1"/>
              </a:solidFill>
              <a:effectLst/>
            </a:endParaRPr>
          </a:p>
          <a:p>
            <a:endParaRPr lang="en-CA" dirty="0"/>
          </a:p>
          <a:p>
            <a:r>
              <a:rPr lang="en-CA" dirty="0"/>
              <a:t>If</a:t>
            </a:r>
            <a:r>
              <a:rPr lang="en-CA" baseline="0" dirty="0"/>
              <a:t> you are leaving the table but will be returning to finish your meal the napkin is placed on your chair. Once you have completely finished your meal and wish to have your dishes and utensils removed, the napkin is placed on the table to the left of your place setting. </a:t>
            </a:r>
          </a:p>
          <a:p>
            <a:endParaRPr lang="en-CA"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CA" i="1" dirty="0"/>
              <a:t>Formal Dining for Informal People: Page: 15</a:t>
            </a:r>
            <a:endParaRPr lang="en-CA" dirty="0"/>
          </a:p>
          <a:p>
            <a:endParaRPr lang="en-CA"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34</a:t>
            </a:fld>
            <a:endParaRPr lang="en-US" altLang="en-US"/>
          </a:p>
        </p:txBody>
      </p:sp>
    </p:spTree>
    <p:extLst>
      <p:ext uri="{BB962C8B-B14F-4D97-AF65-F5344CB8AC3E}">
        <p14:creationId xmlns:p14="http://schemas.microsoft.com/office/powerpoint/2010/main" val="2587565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CA" b="1" dirty="0"/>
              <a:t>Ask participants: </a:t>
            </a:r>
            <a:r>
              <a:rPr lang="en-US" b="1" dirty="0"/>
              <a:t>While dining, should keys, cell phones and other small objects be placed on the table?</a:t>
            </a:r>
            <a:r>
              <a:rPr lang="en-US" dirty="0"/>
              <a:t> </a:t>
            </a:r>
            <a:endParaRPr lang="en-CA" dirty="0"/>
          </a:p>
          <a:p>
            <a:pPr marL="232943" indent="-232943">
              <a:buFont typeface="+mj-lt"/>
              <a:buAutoNum type="alphaLcParenR"/>
            </a:pPr>
            <a:r>
              <a:rPr lang="en-US" b="1" dirty="0"/>
              <a:t>Yes</a:t>
            </a:r>
            <a:endParaRPr lang="en-CA" b="1" dirty="0">
              <a:effectLst/>
            </a:endParaRPr>
          </a:p>
          <a:p>
            <a:pPr marL="232943" indent="-232943">
              <a:buFont typeface="+mj-lt"/>
              <a:buAutoNum type="alphaLcParenR"/>
            </a:pPr>
            <a:r>
              <a:rPr lang="en-US" b="1" dirty="0"/>
              <a:t>No</a:t>
            </a:r>
          </a:p>
          <a:p>
            <a:pPr marL="232943" indent="-232943">
              <a:buFont typeface="+mj-lt"/>
              <a:buAutoNum type="alphaLcParenR"/>
            </a:pPr>
            <a:endParaRPr lang="en-US" b="1" dirty="0">
              <a:effectLst/>
            </a:endParaRPr>
          </a:p>
          <a:p>
            <a:pPr marL="0" indent="0">
              <a:buFont typeface="+mj-lt"/>
              <a:buNone/>
            </a:pPr>
            <a:endParaRPr lang="en-CA" b="1" dirty="0">
              <a:effectLst/>
            </a:endParaRPr>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35</a:t>
            </a:fld>
            <a:endParaRPr lang="en-US" altLang="en-US"/>
          </a:p>
        </p:txBody>
      </p:sp>
    </p:spTree>
    <p:extLst>
      <p:ext uri="{BB962C8B-B14F-4D97-AF65-F5344CB8AC3E}">
        <p14:creationId xmlns:p14="http://schemas.microsoft.com/office/powerpoint/2010/main" val="3200766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pPr marL="0" indent="0">
              <a:buFont typeface="+mj-lt"/>
              <a:buNone/>
            </a:pPr>
            <a:r>
              <a:rPr lang="en-US" b="1" i="1" dirty="0">
                <a:solidFill>
                  <a:schemeClr val="tx1"/>
                </a:solidFill>
              </a:rPr>
              <a:t>No</a:t>
            </a:r>
            <a:endParaRPr lang="en-CA" b="1" i="1" dirty="0">
              <a:solidFill>
                <a:schemeClr val="tx1"/>
              </a:solidFill>
              <a:effectLst/>
            </a:endParaRPr>
          </a:p>
          <a:p>
            <a:r>
              <a:rPr lang="en-CA" dirty="0"/>
              <a:t> </a:t>
            </a:r>
          </a:p>
          <a:p>
            <a:r>
              <a:rPr lang="en-CA" dirty="0"/>
              <a:t>Nothing</a:t>
            </a:r>
            <a:r>
              <a:rPr lang="en-CA" baseline="0" dirty="0"/>
              <a:t> should go on the table that isn’t part of the meal until the meal is finished and the dishes are cleared.</a:t>
            </a:r>
            <a:endParaRPr lang="en-CA"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36</a:t>
            </a:fld>
            <a:endParaRPr lang="en-US" altLang="en-US"/>
          </a:p>
        </p:txBody>
      </p:sp>
    </p:spTree>
    <p:extLst>
      <p:ext uri="{BB962C8B-B14F-4D97-AF65-F5344CB8AC3E}">
        <p14:creationId xmlns:p14="http://schemas.microsoft.com/office/powerpoint/2010/main" val="28906296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CA" b="1" dirty="0"/>
              <a:t>Ask participants: </a:t>
            </a:r>
            <a:r>
              <a:rPr lang="en-US" b="1" dirty="0"/>
              <a:t>If you have gristle or a pit in your mouth you should…</a:t>
            </a:r>
            <a:r>
              <a:rPr lang="en-US" dirty="0"/>
              <a:t> </a:t>
            </a:r>
            <a:endParaRPr lang="en-CA" dirty="0"/>
          </a:p>
          <a:p>
            <a:pPr marL="232943" indent="-232943">
              <a:buFont typeface="+mj-lt"/>
              <a:buAutoNum type="alphaLcParenR"/>
            </a:pPr>
            <a:r>
              <a:rPr lang="en-US" b="1" dirty="0"/>
              <a:t>Spit it into your napkin</a:t>
            </a:r>
            <a:endParaRPr lang="en-CA" b="1" dirty="0">
              <a:effectLst/>
            </a:endParaRPr>
          </a:p>
          <a:p>
            <a:pPr marL="232943" indent="-232943">
              <a:buFont typeface="+mj-lt"/>
              <a:buAutoNum type="alphaLcParenR"/>
            </a:pPr>
            <a:r>
              <a:rPr lang="en-US" b="1" dirty="0"/>
              <a:t>Swallow it </a:t>
            </a:r>
            <a:endParaRPr lang="en-CA" b="1" dirty="0">
              <a:effectLst/>
            </a:endParaRPr>
          </a:p>
          <a:p>
            <a:pPr marL="232943" indent="-232943">
              <a:buFont typeface="+mj-lt"/>
              <a:buAutoNum type="alphaLcParenR"/>
            </a:pPr>
            <a:r>
              <a:rPr lang="en-US" b="1" dirty="0"/>
              <a:t>Remove it discretely the same way it went into your mouth and place it on the side of your plate.</a:t>
            </a:r>
          </a:p>
          <a:p>
            <a:pPr marL="232943" indent="-232943">
              <a:buFont typeface="+mj-lt"/>
              <a:buAutoNum type="alphaLcParenR"/>
            </a:pPr>
            <a:endParaRPr lang="en-US" b="1" dirty="0">
              <a:effectLst/>
            </a:endParaRPr>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CA" i="1" dirty="0"/>
              <a:t>Formal Dining for Informal People: Page: 7</a:t>
            </a:r>
            <a:endParaRPr lang="en-CA" dirty="0"/>
          </a:p>
          <a:p>
            <a:pPr marL="0" indent="0">
              <a:buFont typeface="+mj-lt"/>
              <a:buNone/>
            </a:pPr>
            <a:endParaRPr lang="en-CA" b="1" dirty="0">
              <a:effectLst/>
            </a:endParaRPr>
          </a:p>
          <a:p>
            <a:endParaRPr lang="en-CA"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37</a:t>
            </a:fld>
            <a:endParaRPr lang="en-US" altLang="en-US"/>
          </a:p>
        </p:txBody>
      </p:sp>
    </p:spTree>
    <p:extLst>
      <p:ext uri="{BB962C8B-B14F-4D97-AF65-F5344CB8AC3E}">
        <p14:creationId xmlns:p14="http://schemas.microsoft.com/office/powerpoint/2010/main" val="13349247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US" b="1" dirty="0"/>
              <a:t>If you have gristle or a pit in your mouth you should…</a:t>
            </a:r>
            <a:r>
              <a:rPr lang="en-US" dirty="0"/>
              <a:t> </a:t>
            </a:r>
            <a:r>
              <a:rPr lang="en-US" b="1" dirty="0"/>
              <a:t>Remove it discretely the same way it went into your mouth and place it on the side of your plate.</a:t>
            </a:r>
            <a:endParaRPr lang="en-CA" b="1" dirty="0">
              <a:effectLst/>
            </a:endParaRPr>
          </a:p>
          <a:p>
            <a:endParaRPr lang="en-CA" dirty="0"/>
          </a:p>
          <a:p>
            <a:r>
              <a:rPr lang="en-CA" dirty="0"/>
              <a:t>It should never be spit into a napkin.</a:t>
            </a:r>
            <a:r>
              <a:rPr lang="en-CA" baseline="0" dirty="0"/>
              <a:t> Ideally it should be removed from your mouth the same way in went into your mouth </a:t>
            </a:r>
            <a:r>
              <a:rPr lang="en-US" sz="1200" kern="1200" dirty="0">
                <a:solidFill>
                  <a:schemeClr val="tx1"/>
                </a:solidFill>
                <a:effectLst/>
                <a:latin typeface="+mn-lt"/>
                <a:ea typeface="ＭＳ Ｐゴシック" panose="020B0600070205080204" pitchFamily="34" charset="-128"/>
                <a:cs typeface="+mn-cs"/>
              </a:rPr>
              <a:t>(with your utensil or fingers) </a:t>
            </a:r>
            <a:r>
              <a:rPr lang="en-CA" baseline="0" dirty="0"/>
              <a:t>and discretely placed on the side of your plate. </a:t>
            </a:r>
          </a:p>
          <a:p>
            <a:endParaRPr lang="en-CA"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CA" i="1" dirty="0"/>
              <a:t>Formal Dining for Informal People: Page: 7</a:t>
            </a:r>
            <a:endParaRPr lang="en-CA" dirty="0"/>
          </a:p>
          <a:p>
            <a:endParaRPr lang="en-CA"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38</a:t>
            </a:fld>
            <a:endParaRPr lang="en-US" altLang="en-US"/>
          </a:p>
        </p:txBody>
      </p:sp>
    </p:spTree>
    <p:extLst>
      <p:ext uri="{BB962C8B-B14F-4D97-AF65-F5344CB8AC3E}">
        <p14:creationId xmlns:p14="http://schemas.microsoft.com/office/powerpoint/2010/main" val="3926054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151CA020-4C79-2843-A901-D691FB7B4CCB}"/>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E321704A-5188-E445-B8F2-767DBCCF19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b="1" dirty="0"/>
              <a:t>Ask participants: </a:t>
            </a:r>
            <a:r>
              <a:rPr lang="en-US" b="1" dirty="0"/>
              <a:t>If your utensil drops on the floor you should…</a:t>
            </a:r>
            <a:r>
              <a:rPr lang="en-US" dirty="0"/>
              <a:t> </a:t>
            </a:r>
            <a:endParaRPr lang="en-CA" dirty="0"/>
          </a:p>
          <a:p>
            <a:pPr marL="232943" indent="-232943">
              <a:buFont typeface="+mj-lt"/>
              <a:buAutoNum type="alphaLcParenR"/>
            </a:pPr>
            <a:r>
              <a:rPr lang="en-US" b="1" dirty="0"/>
              <a:t>Pick it up, put it on the table, then ask your server for another one.</a:t>
            </a:r>
            <a:endParaRPr lang="en-CA" b="1" dirty="0">
              <a:effectLst/>
            </a:endParaRPr>
          </a:p>
          <a:p>
            <a:pPr marL="232943" indent="-232943">
              <a:buFont typeface="+mj-lt"/>
              <a:buAutoNum type="alphaLcParenR"/>
            </a:pPr>
            <a:r>
              <a:rPr lang="en-US" b="1" dirty="0"/>
              <a:t>Leave it on the floor and ask your server for another one.</a:t>
            </a:r>
            <a:endParaRPr lang="en-CA" b="1" dirty="0">
              <a:effectLst/>
            </a:endParaRPr>
          </a:p>
          <a:p>
            <a:pPr marL="232943" indent="-232943">
              <a:buFont typeface="+mj-lt"/>
              <a:buAutoNum type="alphaLcParenR"/>
            </a:pPr>
            <a:r>
              <a:rPr lang="en-US" b="1" dirty="0"/>
              <a:t>Pick it up discretely and use it.</a:t>
            </a:r>
          </a:p>
          <a:p>
            <a:pPr marL="232943" indent="-232943">
              <a:buFont typeface="+mj-lt"/>
              <a:buAutoNum type="alphaLcParenR"/>
            </a:pPr>
            <a:endParaRPr lang="en-US" b="1" dirty="0">
              <a:effectLst/>
            </a:endParaRPr>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CA" i="1" dirty="0"/>
              <a:t>Formal Dining for Informal People: Page: 7</a:t>
            </a:r>
            <a:endParaRPr lang="en-CA" dirty="0"/>
          </a:p>
          <a:p>
            <a:pPr marL="0" indent="0">
              <a:buFont typeface="+mj-lt"/>
              <a:buNone/>
            </a:pPr>
            <a:endParaRPr lang="en-CA" b="1" dirty="0">
              <a:effectLst/>
            </a:endParaRPr>
          </a:p>
        </p:txBody>
      </p:sp>
      <p:sp>
        <p:nvSpPr>
          <p:cNvPr id="57347" name="Slide Number Placeholder 3">
            <a:extLst>
              <a:ext uri="{FF2B5EF4-FFF2-40B4-BE49-F238E27FC236}">
                <a16:creationId xmlns:a16="http://schemas.microsoft.com/office/drawing/2014/main" id="{7B165E4B-6408-3440-8C1F-F3F42EFAFB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AAE9070-D43A-4841-B27E-57B1CFC8C057}" type="slidenum">
              <a:rPr lang="en-US" altLang="en-US"/>
              <a:pPr>
                <a:spcBef>
                  <a:spcPct val="0"/>
                </a:spcBef>
              </a:pPr>
              <a:t>39</a:t>
            </a:fld>
            <a:endParaRPr lang="en-US" altLang="en-US"/>
          </a:p>
        </p:txBody>
      </p:sp>
      <p:sp>
        <p:nvSpPr>
          <p:cNvPr id="2" name="Footer Placeholder 1">
            <a:extLst>
              <a:ext uri="{FF2B5EF4-FFF2-40B4-BE49-F238E27FC236}">
                <a16:creationId xmlns:a16="http://schemas.microsoft.com/office/drawing/2014/main" id="{E5772FFC-7F68-1B43-A4B7-0CE6EC3674D7}"/>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F35638E2-F9DC-024E-908F-7078FA64DA4C}"/>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059656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1ED15DF6-46AA-3E41-894B-B666B19D0DC0}"/>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DF971FF9-C789-E746-957A-9F85AD9A68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409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panose="020B0600070205080204" pitchFamily="34" charset="-128"/>
                <a:cs typeface="+mn-cs"/>
              </a:rPr>
              <a:t>Then we will have an introduction to wine. This section we will cover what you need to know about wine. We will cover the basics on what to order, how to order it, and how to pair it with different foods. </a:t>
            </a:r>
            <a:endParaRPr lang="en-CA" sz="1200" kern="1200" dirty="0">
              <a:solidFill>
                <a:schemeClr val="tx1"/>
              </a:solidFill>
              <a:effectLst/>
              <a:latin typeface="+mn-lt"/>
              <a:ea typeface="ＭＳ Ｐゴシック" panose="020B0600070205080204" pitchFamily="34" charset="-128"/>
              <a:cs typeface="+mn-cs"/>
            </a:endParaRPr>
          </a:p>
        </p:txBody>
      </p:sp>
      <p:sp>
        <p:nvSpPr>
          <p:cNvPr id="13315" name="Slide Number Placeholder 3">
            <a:extLst>
              <a:ext uri="{FF2B5EF4-FFF2-40B4-BE49-F238E27FC236}">
                <a16:creationId xmlns:a16="http://schemas.microsoft.com/office/drawing/2014/main" id="{65EAD4FD-51BA-3A41-A652-1040B37DA4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111E1E9-E359-0E44-9D95-AFA3EA4A4256}" type="slidenum">
              <a:rPr lang="en-CA" altLang="en-US"/>
              <a:pPr>
                <a:spcBef>
                  <a:spcPct val="0"/>
                </a:spcBef>
              </a:pPr>
              <a:t>4</a:t>
            </a:fld>
            <a:endParaRPr lang="en-CA" altLang="en-US"/>
          </a:p>
        </p:txBody>
      </p:sp>
      <p:sp>
        <p:nvSpPr>
          <p:cNvPr id="2" name="Footer Placeholder 1">
            <a:extLst>
              <a:ext uri="{FF2B5EF4-FFF2-40B4-BE49-F238E27FC236}">
                <a16:creationId xmlns:a16="http://schemas.microsoft.com/office/drawing/2014/main" id="{C4A86490-068D-4F43-B3A8-DA875EB52038}"/>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BFEE5950-1999-3845-8867-381D0DF539E0}"/>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065048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151CA020-4C79-2843-A901-D691FB7B4CCB}"/>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E321704A-5188-E445-B8F2-767DBCCF19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If your utensil drops on the floor you should…</a:t>
            </a:r>
            <a:r>
              <a:rPr lang="en-US" dirty="0"/>
              <a:t> </a:t>
            </a:r>
            <a:r>
              <a:rPr lang="en-US" b="1" i="1" dirty="0"/>
              <a:t>Leave it on the floor and ask your server for another one.</a:t>
            </a:r>
          </a:p>
          <a:p>
            <a:endParaRPr lang="en-US" b="1" i="1" dirty="0">
              <a:effectLs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CA" i="1" dirty="0"/>
              <a:t>Formal Dining for Informal People: Page: 7</a:t>
            </a:r>
            <a:endParaRPr lang="en-CA" dirty="0"/>
          </a:p>
          <a:p>
            <a:endParaRPr lang="en-CA" b="1" i="1" dirty="0">
              <a:effectLst/>
            </a:endParaRPr>
          </a:p>
        </p:txBody>
      </p:sp>
      <p:sp>
        <p:nvSpPr>
          <p:cNvPr id="57347" name="Slide Number Placeholder 3">
            <a:extLst>
              <a:ext uri="{FF2B5EF4-FFF2-40B4-BE49-F238E27FC236}">
                <a16:creationId xmlns:a16="http://schemas.microsoft.com/office/drawing/2014/main" id="{7B165E4B-6408-3440-8C1F-F3F42EFAFB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AAE9070-D43A-4841-B27E-57B1CFC8C057}" type="slidenum">
              <a:rPr lang="en-US" altLang="en-US"/>
              <a:pPr>
                <a:spcBef>
                  <a:spcPct val="0"/>
                </a:spcBef>
              </a:pPr>
              <a:t>40</a:t>
            </a:fld>
            <a:endParaRPr lang="en-US" altLang="en-US"/>
          </a:p>
        </p:txBody>
      </p:sp>
      <p:sp>
        <p:nvSpPr>
          <p:cNvPr id="2" name="Footer Placeholder 1">
            <a:extLst>
              <a:ext uri="{FF2B5EF4-FFF2-40B4-BE49-F238E27FC236}">
                <a16:creationId xmlns:a16="http://schemas.microsoft.com/office/drawing/2014/main" id="{E5772FFC-7F68-1B43-A4B7-0CE6EC3674D7}"/>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F35638E2-F9DC-024E-908F-7078FA64DA4C}"/>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7851659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CA" b="1" dirty="0"/>
              <a:t>Ask participants: </a:t>
            </a:r>
            <a:r>
              <a:rPr lang="en-US" b="1" dirty="0"/>
              <a:t>If women touch up their make-up or reapply lipstick after eating they should…</a:t>
            </a:r>
            <a:r>
              <a:rPr lang="en-US" dirty="0"/>
              <a:t> </a:t>
            </a:r>
            <a:endParaRPr lang="en-CA" dirty="0"/>
          </a:p>
          <a:p>
            <a:pPr marL="232943" indent="-232943">
              <a:buFont typeface="+mj-lt"/>
              <a:buAutoNum type="alphaLcParenR"/>
            </a:pPr>
            <a:r>
              <a:rPr lang="en-US" b="1" i="0" dirty="0"/>
              <a:t>Discretely touch it up at the table.</a:t>
            </a:r>
            <a:endParaRPr lang="en-CA" b="1" i="0" dirty="0">
              <a:effectLst/>
            </a:endParaRPr>
          </a:p>
          <a:p>
            <a:pPr marL="232943" indent="-232943">
              <a:buFont typeface="+mj-lt"/>
              <a:buAutoNum type="alphaLcParenR"/>
            </a:pPr>
            <a:r>
              <a:rPr lang="en-US" b="1" i="0" dirty="0"/>
              <a:t>Excuse themselves and go to the restroom</a:t>
            </a:r>
            <a:endParaRPr lang="en-CA" b="1" i="0" dirty="0">
              <a:effectLst/>
            </a:endParaRPr>
          </a:p>
          <a:p>
            <a:pPr marL="232943" indent="-232943">
              <a:buFont typeface="+mj-lt"/>
              <a:buAutoNum type="alphaLcParenR"/>
            </a:pPr>
            <a:r>
              <a:rPr lang="en-US" b="1" dirty="0"/>
              <a:t>Apply it openly at the table. Everyone does it.</a:t>
            </a:r>
            <a:endParaRPr lang="en-CA" b="1" dirty="0">
              <a:effectLst/>
            </a:endParaRPr>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41</a:t>
            </a:fld>
            <a:endParaRPr lang="en-US" altLang="en-US"/>
          </a:p>
        </p:txBody>
      </p:sp>
    </p:spTree>
    <p:extLst>
      <p:ext uri="{BB962C8B-B14F-4D97-AF65-F5344CB8AC3E}">
        <p14:creationId xmlns:p14="http://schemas.microsoft.com/office/powerpoint/2010/main" val="30637861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US" b="1" dirty="0"/>
              <a:t>If women touch up their make-up or reapply lipstick after eating they should…</a:t>
            </a:r>
            <a:r>
              <a:rPr lang="en-US" dirty="0"/>
              <a:t> </a:t>
            </a:r>
            <a:r>
              <a:rPr lang="en-US" b="1" i="1" dirty="0"/>
              <a:t>Excuse themselves and go to the restroom</a:t>
            </a:r>
            <a:endParaRPr lang="en-CA" b="1" i="1" dirty="0">
              <a:effectLst/>
            </a:endParaRPr>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42</a:t>
            </a:fld>
            <a:endParaRPr lang="en-US" altLang="en-US"/>
          </a:p>
        </p:txBody>
      </p:sp>
    </p:spTree>
    <p:extLst>
      <p:ext uri="{BB962C8B-B14F-4D97-AF65-F5344CB8AC3E}">
        <p14:creationId xmlns:p14="http://schemas.microsoft.com/office/powerpoint/2010/main" val="21380588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CA" b="1" dirty="0"/>
              <a:t>Ask participants: </a:t>
            </a:r>
            <a:r>
              <a:rPr lang="en-US" b="1" dirty="0"/>
              <a:t>When the bill is placed on the table you should…</a:t>
            </a:r>
            <a:r>
              <a:rPr lang="en-US" dirty="0"/>
              <a:t> </a:t>
            </a:r>
            <a:endParaRPr lang="en-CA" dirty="0"/>
          </a:p>
          <a:p>
            <a:pPr marL="232943" indent="-232943">
              <a:buFont typeface="+mj-lt"/>
              <a:buAutoNum type="alphaLcParenR"/>
            </a:pPr>
            <a:r>
              <a:rPr lang="en-US" b="1" dirty="0"/>
              <a:t>Haggle over the bill to decide who pays</a:t>
            </a:r>
            <a:endParaRPr lang="en-CA" b="1" dirty="0">
              <a:effectLst/>
            </a:endParaRPr>
          </a:p>
          <a:p>
            <a:pPr marL="232943" indent="-232943">
              <a:buFont typeface="+mj-lt"/>
              <a:buAutoNum type="alphaLcParenR"/>
            </a:pPr>
            <a:r>
              <a:rPr lang="en-US" b="1" dirty="0"/>
              <a:t>The person who did the inviting should be prepared to pay</a:t>
            </a:r>
            <a:endParaRPr lang="en-CA" b="1" dirty="0">
              <a:effectLst/>
            </a:endParaRPr>
          </a:p>
          <a:p>
            <a:pPr marL="232943" indent="-232943">
              <a:buFont typeface="+mj-lt"/>
              <a:buAutoNum type="alphaLcParenR"/>
            </a:pPr>
            <a:r>
              <a:rPr lang="en-US" b="1" dirty="0"/>
              <a:t>Flip a coin to decide who pays</a:t>
            </a:r>
            <a:endParaRPr lang="en-CA" b="1" dirty="0">
              <a:effectLst/>
            </a:endParaRPr>
          </a:p>
          <a:p>
            <a:pPr marL="232943" indent="-232943">
              <a:buFont typeface="+mj-lt"/>
              <a:buAutoNum type="alphaLcParenR"/>
            </a:pPr>
            <a:r>
              <a:rPr lang="en-US" b="1" dirty="0"/>
              <a:t>Split the bill</a:t>
            </a:r>
          </a:p>
          <a:p>
            <a:pPr marL="232943" indent="-232943">
              <a:buFont typeface="+mj-lt"/>
              <a:buAutoNum type="alphaLcParenR"/>
            </a:pPr>
            <a:endParaRPr lang="en-US" b="1" dirty="0">
              <a:effectLst/>
            </a:endParaRPr>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CA" i="1" dirty="0"/>
              <a:t>Formal Dining for Informal People: Page: 39</a:t>
            </a:r>
            <a:endParaRPr lang="en-CA" dirty="0"/>
          </a:p>
          <a:p>
            <a:pPr marL="0" indent="0">
              <a:buFont typeface="+mj-lt"/>
              <a:buNone/>
            </a:pPr>
            <a:endParaRPr lang="en-CA" b="1" dirty="0">
              <a:effectLst/>
            </a:endParaRPr>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43</a:t>
            </a:fld>
            <a:endParaRPr lang="en-US" altLang="en-US"/>
          </a:p>
        </p:txBody>
      </p:sp>
    </p:spTree>
    <p:extLst>
      <p:ext uri="{BB962C8B-B14F-4D97-AF65-F5344CB8AC3E}">
        <p14:creationId xmlns:p14="http://schemas.microsoft.com/office/powerpoint/2010/main" val="5895844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US" b="1" dirty="0"/>
              <a:t>When the bill is placed on the table you should…</a:t>
            </a:r>
            <a:r>
              <a:rPr lang="en-US" dirty="0"/>
              <a:t> </a:t>
            </a:r>
            <a:r>
              <a:rPr lang="en-US" b="1" i="1" dirty="0"/>
              <a:t>The person who did the inviting should be prepared to pay</a:t>
            </a:r>
          </a:p>
          <a:p>
            <a:endParaRPr lang="en-US" b="1" i="1" dirty="0">
              <a:effectLs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CA" i="1" dirty="0"/>
              <a:t>Formal Dining for Informal People: Page: 39</a:t>
            </a:r>
            <a:endParaRPr lang="en-CA" dirty="0"/>
          </a:p>
          <a:p>
            <a:endParaRPr lang="en-CA" b="1" i="1" dirty="0">
              <a:effectLst/>
            </a:endParaRPr>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44</a:t>
            </a:fld>
            <a:endParaRPr lang="en-US" altLang="en-US"/>
          </a:p>
        </p:txBody>
      </p:sp>
    </p:spTree>
    <p:extLst>
      <p:ext uri="{BB962C8B-B14F-4D97-AF65-F5344CB8AC3E}">
        <p14:creationId xmlns:p14="http://schemas.microsoft.com/office/powerpoint/2010/main" val="40667024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CA" b="1" dirty="0"/>
              <a:t>Ask participants: </a:t>
            </a:r>
            <a:r>
              <a:rPr lang="en-US" b="1" dirty="0"/>
              <a:t>As Host, when the bill is presented you should…</a:t>
            </a:r>
            <a:r>
              <a:rPr lang="en-US" dirty="0"/>
              <a:t> </a:t>
            </a:r>
            <a:endParaRPr lang="en-CA" dirty="0"/>
          </a:p>
          <a:p>
            <a:pPr marL="232943" indent="-232943">
              <a:buFont typeface="+mj-lt"/>
              <a:buAutoNum type="alphaLcParenR"/>
            </a:pPr>
            <a:r>
              <a:rPr lang="en-US" b="1" dirty="0"/>
              <a:t>Calculate the gratuities and pay the bill discretely.</a:t>
            </a:r>
            <a:endParaRPr lang="en-CA" b="1" dirty="0">
              <a:effectLst/>
            </a:endParaRPr>
          </a:p>
          <a:p>
            <a:pPr marL="232943" indent="-232943">
              <a:buFont typeface="+mj-lt"/>
              <a:buAutoNum type="alphaLcParenR"/>
            </a:pPr>
            <a:r>
              <a:rPr lang="en-US" b="1" dirty="0"/>
              <a:t>Let your guest know how much they owe.</a:t>
            </a:r>
            <a:endParaRPr lang="en-CA" b="1" dirty="0">
              <a:effectLst/>
            </a:endParaRPr>
          </a:p>
          <a:p>
            <a:pPr marL="232943" indent="-232943">
              <a:buFont typeface="+mj-lt"/>
              <a:buAutoNum type="alphaLcParenR"/>
            </a:pPr>
            <a:r>
              <a:rPr lang="en-US" b="1" dirty="0"/>
              <a:t>Ask your guest if they have a calculator that you can borrow to calculate how much is owed.</a:t>
            </a:r>
            <a:endParaRPr lang="en-CA" b="1" dirty="0">
              <a:effectLst/>
            </a:endParaRPr>
          </a:p>
          <a:p>
            <a:endParaRPr lang="en-CA"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45</a:t>
            </a:fld>
            <a:endParaRPr lang="en-US" altLang="en-US"/>
          </a:p>
        </p:txBody>
      </p:sp>
    </p:spTree>
    <p:extLst>
      <p:ext uri="{BB962C8B-B14F-4D97-AF65-F5344CB8AC3E}">
        <p14:creationId xmlns:p14="http://schemas.microsoft.com/office/powerpoint/2010/main" val="34061273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US" b="1" dirty="0">
                <a:solidFill>
                  <a:schemeClr val="tx1"/>
                </a:solidFill>
              </a:rPr>
              <a:t>As Host, when the bill is presented you should…</a:t>
            </a:r>
            <a:r>
              <a:rPr lang="en-US" dirty="0">
                <a:solidFill>
                  <a:schemeClr val="tx1"/>
                </a:solidFill>
              </a:rPr>
              <a:t> </a:t>
            </a:r>
            <a:r>
              <a:rPr lang="en-US" b="1" i="1" dirty="0">
                <a:solidFill>
                  <a:schemeClr val="tx1"/>
                </a:solidFill>
              </a:rPr>
              <a:t>Calculate the gratuities and pay the bill discretely.</a:t>
            </a:r>
            <a:endParaRPr lang="en-CA" b="1" i="1" dirty="0">
              <a:solidFill>
                <a:schemeClr val="tx1"/>
              </a:solidFill>
              <a:effectLst/>
            </a:endParaRPr>
          </a:p>
          <a:p>
            <a:endParaRPr lang="en-CA" dirty="0">
              <a:solidFill>
                <a:schemeClr val="tx1"/>
              </a:solidFill>
            </a:endParaRPr>
          </a:p>
          <a:p>
            <a:pPr defTabSz="465887">
              <a:defRPr/>
            </a:pPr>
            <a:r>
              <a:rPr lang="en-CA" dirty="0">
                <a:solidFill>
                  <a:schemeClr val="tx1"/>
                </a:solidFill>
              </a:rPr>
              <a:t>It should be clear to the wait staff that you are the host. If possible, pay the bill privately. One way to do this is by giving your credit card to the Maître d’ prior to the arrival of your guest and sign the receipt before leaving</a:t>
            </a:r>
            <a:r>
              <a:rPr lang="en-CA" sz="1100" dirty="0">
                <a:solidFill>
                  <a:schemeClr val="tx1"/>
                </a:solidFill>
              </a:rPr>
              <a:t>. </a:t>
            </a:r>
          </a:p>
          <a:p>
            <a:endParaRPr lang="en-CA" dirty="0">
              <a:solidFill>
                <a:schemeClr val="tx1"/>
              </a:solidFill>
            </a:endParaRPr>
          </a:p>
          <a:p>
            <a:r>
              <a:rPr lang="en-CA" dirty="0">
                <a:solidFill>
                  <a:schemeClr val="tx1"/>
                </a:solidFill>
              </a:rPr>
              <a:t>Tipping guidelines depend on where you are. Some countries tip and others don’t. So before travelling it is a good idea to research regional guidelines before you arrive. In Canada and the USA tips range from 15% to about 20% for really good service. </a:t>
            </a:r>
          </a:p>
          <a:p>
            <a:endParaRPr lang="en-CA" i="1" dirty="0">
              <a:solidFill>
                <a:schemeClr val="tx1"/>
              </a:solidFill>
            </a:endParaRPr>
          </a:p>
          <a:p>
            <a:pPr defTabSz="465887">
              <a:defRPr/>
            </a:pPr>
            <a:r>
              <a:rPr lang="en-CA" i="1" dirty="0">
                <a:solidFill>
                  <a:schemeClr val="tx1"/>
                </a:solidFill>
              </a:rPr>
              <a:t>For more information on Tipping turn to page 39 in Formal Dining for Informal People</a:t>
            </a:r>
            <a:endParaRPr lang="en-US" i="1" dirty="0">
              <a:solidFill>
                <a:schemeClr val="tx1"/>
              </a:solidFill>
            </a:endParaRPr>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46</a:t>
            </a:fld>
            <a:endParaRPr lang="en-US" altLang="en-US"/>
          </a:p>
        </p:txBody>
      </p:sp>
    </p:spTree>
    <p:extLst>
      <p:ext uri="{BB962C8B-B14F-4D97-AF65-F5344CB8AC3E}">
        <p14:creationId xmlns:p14="http://schemas.microsoft.com/office/powerpoint/2010/main" val="38188531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CA" b="1" dirty="0"/>
              <a:t>Ask participants: </a:t>
            </a:r>
            <a:r>
              <a:rPr lang="en-US" b="1" dirty="0">
                <a:solidFill>
                  <a:schemeClr val="tx1"/>
                </a:solidFill>
              </a:rPr>
              <a:t>When Eating Bread or Rolls do you …</a:t>
            </a:r>
            <a:r>
              <a:rPr lang="en-US" dirty="0">
                <a:solidFill>
                  <a:schemeClr val="tx1"/>
                </a:solidFill>
              </a:rPr>
              <a:t> </a:t>
            </a:r>
            <a:endParaRPr lang="en-CA" dirty="0">
              <a:solidFill>
                <a:schemeClr val="tx1"/>
              </a:solidFill>
            </a:endParaRPr>
          </a:p>
          <a:p>
            <a:pPr marL="232943" indent="-232943">
              <a:buFont typeface="+mj-lt"/>
              <a:buAutoNum type="alphaLcParenR"/>
            </a:pPr>
            <a:r>
              <a:rPr lang="en-US" b="1" i="0" dirty="0">
                <a:solidFill>
                  <a:schemeClr val="tx1"/>
                </a:solidFill>
              </a:rPr>
              <a:t>Butter the whole piece and eat it one bite at a time.</a:t>
            </a:r>
            <a:endParaRPr lang="en-CA" b="1" i="0" dirty="0">
              <a:solidFill>
                <a:schemeClr val="tx1"/>
              </a:solidFill>
              <a:effectLst/>
            </a:endParaRPr>
          </a:p>
          <a:p>
            <a:pPr marL="232943" indent="-232943">
              <a:buFont typeface="+mj-lt"/>
              <a:buAutoNum type="alphaLcParenR"/>
            </a:pPr>
            <a:r>
              <a:rPr lang="en-US" b="1" i="0" dirty="0">
                <a:solidFill>
                  <a:schemeClr val="tx1"/>
                </a:solidFill>
              </a:rPr>
              <a:t>Rip off one bite sized piece, butter it and eat each piece one piece at a time.</a:t>
            </a:r>
          </a:p>
          <a:p>
            <a:pPr marL="232943" indent="-232943">
              <a:buFont typeface="+mj-lt"/>
              <a:buAutoNum type="alphaLcParenR"/>
            </a:pPr>
            <a:endParaRPr lang="en-US" b="1" i="0" dirty="0">
              <a:solidFill>
                <a:schemeClr val="tx1"/>
              </a:solidFill>
              <a:effectLst/>
            </a:endParaRPr>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CA" i="1" dirty="0"/>
              <a:t>Formal Dining for Informal People: Page 25</a:t>
            </a:r>
            <a:endParaRPr lang="en-CA" dirty="0"/>
          </a:p>
          <a:p>
            <a:pPr marL="0" indent="0">
              <a:buFont typeface="+mj-lt"/>
              <a:buNone/>
            </a:pPr>
            <a:endParaRPr lang="en-CA" b="1" i="0" dirty="0">
              <a:solidFill>
                <a:schemeClr val="tx1"/>
              </a:solidFill>
              <a:effectLst/>
            </a:endParaRPr>
          </a:p>
          <a:p>
            <a:endParaRPr lang="en-CA" dirty="0">
              <a:solidFill>
                <a:schemeClr val="tx1"/>
              </a:solidFill>
            </a:endParaRPr>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47</a:t>
            </a:fld>
            <a:endParaRPr lang="en-US" altLang="en-US"/>
          </a:p>
        </p:txBody>
      </p:sp>
    </p:spTree>
    <p:extLst>
      <p:ext uri="{BB962C8B-B14F-4D97-AF65-F5344CB8AC3E}">
        <p14:creationId xmlns:p14="http://schemas.microsoft.com/office/powerpoint/2010/main" val="37082768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US" b="1" dirty="0">
                <a:solidFill>
                  <a:schemeClr val="tx1"/>
                </a:solidFill>
              </a:rPr>
              <a:t>When Eating Bread or Rolls…</a:t>
            </a:r>
            <a:r>
              <a:rPr lang="en-US" dirty="0">
                <a:solidFill>
                  <a:schemeClr val="tx1"/>
                </a:solidFill>
              </a:rPr>
              <a:t> </a:t>
            </a:r>
            <a:r>
              <a:rPr lang="en-US" b="1" i="1" dirty="0">
                <a:solidFill>
                  <a:schemeClr val="tx1"/>
                </a:solidFill>
              </a:rPr>
              <a:t>Rip off one bite sized piece, butter it and eat each piece one piece at a time.</a:t>
            </a:r>
            <a:endParaRPr lang="en-CA" b="1" i="1" dirty="0">
              <a:solidFill>
                <a:schemeClr val="tx1"/>
              </a:solidFill>
              <a:effectLst/>
            </a:endParaRPr>
          </a:p>
          <a:p>
            <a:endParaRPr lang="en-CA" dirty="0">
              <a:solidFill>
                <a:schemeClr val="tx1"/>
              </a:solidFill>
            </a:endParaRPr>
          </a:p>
          <a:p>
            <a:r>
              <a:rPr lang="en-CA" dirty="0">
                <a:solidFill>
                  <a:schemeClr val="tx1"/>
                </a:solidFill>
              </a:rPr>
              <a:t>Don’t reach for the bread basket; ask the person closest to the basket to pass it to you. Take the bread or roll and place it on your bread plate. Ask the person closest to the butter to pass it to you. Using the butter serving utensil (if there is one) or your butter knife (if there is no serving utensil), to place some butter on your bread plate. Rip off a small piece of bread/roll, the appropriate size for one or two bites. Butter that piece of bread/roll, holding it on the plate while spreading the butter. Eat it with your mouth closed and enjoy!</a:t>
            </a:r>
          </a:p>
          <a:p>
            <a:endParaRPr lang="en-CA" dirty="0">
              <a:solidFill>
                <a:schemeClr val="tx1"/>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CA" i="1" dirty="0"/>
              <a:t>Formal Dining for Informal People: Page: 25</a:t>
            </a:r>
            <a:endParaRPr lang="en-CA" dirty="0"/>
          </a:p>
          <a:p>
            <a:endParaRPr lang="en-CA" dirty="0">
              <a:solidFill>
                <a:schemeClr val="tx1"/>
              </a:solidFill>
            </a:endParaRPr>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48</a:t>
            </a:fld>
            <a:endParaRPr lang="en-US" altLang="en-US"/>
          </a:p>
        </p:txBody>
      </p:sp>
    </p:spTree>
    <p:extLst>
      <p:ext uri="{BB962C8B-B14F-4D97-AF65-F5344CB8AC3E}">
        <p14:creationId xmlns:p14="http://schemas.microsoft.com/office/powerpoint/2010/main" val="20274813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a:t>Sit up straight, no slouching, slumping, or tipping your chair back.</a:t>
            </a:r>
          </a:p>
          <a:p>
            <a:pPr marL="174708" indent="-174708">
              <a:buFont typeface="Arial" panose="020B0604020202020204" pitchFamily="34" charset="0"/>
              <a:buChar char="•"/>
            </a:pPr>
            <a:r>
              <a:rPr lang="en-CA" dirty="0"/>
              <a:t>Don’t touch any part of your head while eating.</a:t>
            </a:r>
          </a:p>
          <a:p>
            <a:pPr marL="174708" indent="-174708">
              <a:buFont typeface="Arial" panose="020B0604020202020204" pitchFamily="34" charset="0"/>
              <a:buChar char="•"/>
            </a:pPr>
            <a:r>
              <a:rPr lang="en-CA" dirty="0"/>
              <a:t>You can refuse a dish with a polite “no thank you”; you don’t need to give an explanation. </a:t>
            </a:r>
            <a:r>
              <a:rPr lang="en-CA" i="0" dirty="0"/>
              <a:t>However having said that if you are the guest and you know that the host has prepared a special meal for you unless you have food allergies your should at least try everything. </a:t>
            </a:r>
          </a:p>
          <a:p>
            <a:pPr marL="174708" indent="-174708">
              <a:buFont typeface="Arial" panose="020B0604020202020204" pitchFamily="34" charset="0"/>
              <a:buChar char="•"/>
            </a:pPr>
            <a:endParaRPr lang="en-CA" i="0"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CA" i="1" dirty="0"/>
              <a:t>Formal Dining for Informal People: Page 7-8</a:t>
            </a:r>
            <a:endParaRPr lang="en-CA" dirty="0"/>
          </a:p>
          <a:p>
            <a:pPr marL="0" indent="0">
              <a:buFont typeface="Arial" panose="020B0604020202020204" pitchFamily="34" charset="0"/>
              <a:buNone/>
            </a:pPr>
            <a:endParaRPr lang="en-CA" i="0"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49</a:t>
            </a:fld>
            <a:endParaRPr lang="en-US" altLang="en-US"/>
          </a:p>
        </p:txBody>
      </p:sp>
    </p:spTree>
    <p:extLst>
      <p:ext uri="{BB962C8B-B14F-4D97-AF65-F5344CB8AC3E}">
        <p14:creationId xmlns:p14="http://schemas.microsoft.com/office/powerpoint/2010/main" val="1836340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D1D046B8-F13E-E34E-A88B-7CF2F5CB8507}"/>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68CC3363-87C4-004C-85D2-8D095A510E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409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panose="020B0600070205080204" pitchFamily="34" charset="-128"/>
                <a:cs typeface="+mn-cs"/>
              </a:rPr>
              <a:t>Next we will be talking  about table manners. I will demonstrate European and American dining styles, how to use utensils, and napkins.  Then we will cover what not to do at the dining table.  By using good table manners and avoiding mistakes, you will appear more confident and make a great impression at the dining table.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FADF13FB-3A6D-A247-ABB9-47B76551FF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8D3F7DC-1089-AA42-8C59-DF6D46CB2AEB}" type="slidenum">
              <a:rPr lang="en-CA" altLang="en-US"/>
              <a:pPr>
                <a:spcBef>
                  <a:spcPct val="0"/>
                </a:spcBef>
              </a:pPr>
              <a:t>5</a:t>
            </a:fld>
            <a:endParaRPr lang="en-CA" altLang="en-US"/>
          </a:p>
        </p:txBody>
      </p:sp>
      <p:sp>
        <p:nvSpPr>
          <p:cNvPr id="2" name="Footer Placeholder 1">
            <a:extLst>
              <a:ext uri="{FF2B5EF4-FFF2-40B4-BE49-F238E27FC236}">
                <a16:creationId xmlns:a16="http://schemas.microsoft.com/office/drawing/2014/main" id="{565966E5-D76B-D546-8510-D633C0E2BB5C}"/>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8928F465-33C1-FC43-95BA-F765C9D66837}"/>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294002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5883749F-9B2F-AD4B-8A0C-224C0F329FEA}"/>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AE991FE4-6285-1A48-98F1-1354029131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708" indent="-174708">
              <a:buFont typeface="Arial" panose="020B0604020202020204" pitchFamily="34" charset="0"/>
              <a:buChar char="•"/>
            </a:pPr>
            <a:r>
              <a:rPr lang="en-CA" dirty="0"/>
              <a:t>Do not reach for food; ask the closest diner to pass it to you. </a:t>
            </a:r>
            <a:r>
              <a:rPr lang="en-CA" i="1" dirty="0"/>
              <a:t>Food is passed to the right.</a:t>
            </a:r>
          </a:p>
          <a:p>
            <a:pPr marL="174708" indent="-174708">
              <a:buFont typeface="Arial" panose="020B0604020202020204" pitchFamily="34" charset="0"/>
              <a:buChar char="•"/>
            </a:pPr>
            <a:r>
              <a:rPr lang="en-CA" dirty="0"/>
              <a:t>If the food is served for you, eat what you can and leave the rest. </a:t>
            </a:r>
            <a:r>
              <a:rPr lang="en-CA" i="1" dirty="0"/>
              <a:t>If you serve yourself you should eat what you put on your plate.</a:t>
            </a:r>
          </a:p>
          <a:p>
            <a:pPr marL="174708" indent="-174708">
              <a:buFont typeface="Arial" panose="020B0604020202020204" pitchFamily="34" charset="0"/>
              <a:buChar char="•"/>
            </a:pPr>
            <a:r>
              <a:rPr lang="en-US" dirty="0"/>
              <a:t>Do not speak with food in your mouth.</a:t>
            </a:r>
          </a:p>
          <a:p>
            <a:pPr marL="174708" indent="-174708">
              <a:buFont typeface="Arial" panose="020B0604020202020204" pitchFamily="34" charset="0"/>
              <a:buChar char="•"/>
            </a:pPr>
            <a:endParaRPr lang="en-US"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CA" i="1" dirty="0"/>
              <a:t>Formal Dining for Informal People: Page 7-8</a:t>
            </a:r>
            <a:endParaRPr lang="en-CA" dirty="0"/>
          </a:p>
          <a:p>
            <a:pPr marL="0" indent="0">
              <a:buFont typeface="Arial" panose="020B0604020202020204" pitchFamily="34" charset="0"/>
              <a:buNone/>
            </a:pPr>
            <a:endParaRPr lang="en-CA" dirty="0"/>
          </a:p>
        </p:txBody>
      </p:sp>
      <p:sp>
        <p:nvSpPr>
          <p:cNvPr id="64515" name="Slide Number Placeholder 3">
            <a:extLst>
              <a:ext uri="{FF2B5EF4-FFF2-40B4-BE49-F238E27FC236}">
                <a16:creationId xmlns:a16="http://schemas.microsoft.com/office/drawing/2014/main" id="{0287503A-9E8E-5248-963C-35A37B1D7E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E52CEB5-02F2-0242-B8FF-938771D5D84D}" type="slidenum">
              <a:rPr lang="en-CA" altLang="en-US"/>
              <a:pPr>
                <a:spcBef>
                  <a:spcPct val="0"/>
                </a:spcBef>
              </a:pPr>
              <a:t>50</a:t>
            </a:fld>
            <a:endParaRPr lang="en-CA" altLang="en-US"/>
          </a:p>
        </p:txBody>
      </p:sp>
      <p:sp>
        <p:nvSpPr>
          <p:cNvPr id="2" name="Footer Placeholder 1">
            <a:extLst>
              <a:ext uri="{FF2B5EF4-FFF2-40B4-BE49-F238E27FC236}">
                <a16:creationId xmlns:a16="http://schemas.microsoft.com/office/drawing/2014/main" id="{A32D4775-AAC6-A142-A59C-416EC1E1D0AC}"/>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9646A791-7039-4446-A18B-EAF48E2C0A7B}"/>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9223396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249649AE-FF6B-2149-9DD4-DC3C8F1DD9AE}"/>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401E4420-525C-9344-84FB-B28605A6A0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708" indent="-174708">
              <a:buFont typeface="Arial" panose="020B0604020202020204" pitchFamily="34" charset="0"/>
              <a:buChar char="•"/>
            </a:pPr>
            <a:r>
              <a:rPr lang="en-US" dirty="0"/>
              <a:t>Don’t drink with food in your mouth.</a:t>
            </a:r>
            <a:endParaRPr lang="en-CA" dirty="0"/>
          </a:p>
          <a:p>
            <a:pPr marL="174708" indent="-174708">
              <a:buFont typeface="Arial" panose="020B0604020202020204" pitchFamily="34" charset="0"/>
              <a:buChar char="•"/>
            </a:pPr>
            <a:r>
              <a:rPr lang="en-US" dirty="0"/>
              <a:t>Don’t chew with your mouth open.</a:t>
            </a:r>
            <a:endParaRPr lang="en-CA" dirty="0"/>
          </a:p>
          <a:p>
            <a:pPr marL="174708" indent="-174708">
              <a:buFont typeface="Arial" panose="020B0604020202020204" pitchFamily="34" charset="0"/>
              <a:buChar char="•"/>
            </a:pPr>
            <a:r>
              <a:rPr lang="en-US" dirty="0"/>
              <a:t>Eat quietly; avoid slurping, smacking, etc.</a:t>
            </a:r>
            <a:endParaRPr lang="en-CA" dirty="0"/>
          </a:p>
          <a:p>
            <a:pPr marL="174708" indent="-174708">
              <a:buFont typeface="Arial" panose="020B0604020202020204" pitchFamily="34" charset="0"/>
              <a:buChar char="•"/>
            </a:pPr>
            <a:r>
              <a:rPr lang="en-US" dirty="0"/>
              <a:t>Wipe your fingers on your napkin; blot your mouth with a corner of the napkin.</a:t>
            </a:r>
            <a:endParaRPr lang="en-CA" dirty="0"/>
          </a:p>
          <a:p>
            <a:r>
              <a:rPr lang="en-US" b="1" dirty="0"/>
              <a:t> </a:t>
            </a:r>
            <a:endParaRPr lang="en-CA" dirty="0"/>
          </a:p>
          <a:p>
            <a:r>
              <a:rPr lang="en-CA" b="1" i="0" dirty="0"/>
              <a:t>[IN WESTERN CULTURE</a:t>
            </a:r>
            <a:r>
              <a:rPr lang="en-CA" b="1" i="0" baseline="0" dirty="0"/>
              <a:t> IT IS CONSIDERED GOOD MANNERS TO EAT QUIETLY. BE AWARE THAT IN SOME CULTURES IT IS CONSIDERED GOOD MANNERS TO MAKE NOISE WHILE YOU EAT.]</a:t>
            </a:r>
          </a:p>
          <a:p>
            <a:endParaRPr lang="en-CA" b="1"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CA" i="1" dirty="0"/>
              <a:t>Formal Dining for Informal People: Page 7-8</a:t>
            </a:r>
            <a:endParaRPr lang="en-CA" dirty="0"/>
          </a:p>
          <a:p>
            <a:endParaRPr lang="en-CA" b="1" i="0" dirty="0"/>
          </a:p>
        </p:txBody>
      </p:sp>
      <p:sp>
        <p:nvSpPr>
          <p:cNvPr id="66563" name="Slide Number Placeholder 3">
            <a:extLst>
              <a:ext uri="{FF2B5EF4-FFF2-40B4-BE49-F238E27FC236}">
                <a16:creationId xmlns:a16="http://schemas.microsoft.com/office/drawing/2014/main" id="{2DF8475C-5442-1548-817F-BA386A709A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A79F262-1D7A-DF4F-BC2C-0CC9BC474D8D}" type="slidenum">
              <a:rPr lang="en-CA" altLang="en-US"/>
              <a:pPr>
                <a:spcBef>
                  <a:spcPct val="0"/>
                </a:spcBef>
              </a:pPr>
              <a:t>51</a:t>
            </a:fld>
            <a:endParaRPr lang="en-CA" altLang="en-US"/>
          </a:p>
        </p:txBody>
      </p:sp>
      <p:sp>
        <p:nvSpPr>
          <p:cNvPr id="2" name="Footer Placeholder 1">
            <a:extLst>
              <a:ext uri="{FF2B5EF4-FFF2-40B4-BE49-F238E27FC236}">
                <a16:creationId xmlns:a16="http://schemas.microsoft.com/office/drawing/2014/main" id="{9754BAE2-37B5-EC4E-82CA-6E5E0C02B8DF}"/>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94DB1575-B543-CA46-9C79-36B004E4FCCB}"/>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9247246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Don’t push your empty plate away from you and say things like “I’m full” or “I’m stuffed”.</a:t>
            </a:r>
            <a:endParaRPr lang="en-CA" dirty="0"/>
          </a:p>
          <a:p>
            <a:pPr marL="174708" indent="-174708">
              <a:buFont typeface="Arial" panose="020B0604020202020204" pitchFamily="34" charset="0"/>
              <a:buChar char="•"/>
            </a:pPr>
            <a:r>
              <a:rPr lang="en-US" dirty="0"/>
              <a:t>Elbows may be placed on the table only when the meal if finished and plates have been cleared.</a:t>
            </a:r>
          </a:p>
          <a:p>
            <a:pPr marL="174708" indent="-174708">
              <a:buFont typeface="Arial" panose="020B0604020202020204" pitchFamily="34" charset="0"/>
              <a:buChar char="•"/>
            </a:pPr>
            <a:r>
              <a:rPr lang="en-US" dirty="0"/>
              <a:t>If something is stuck in your teeth, don’t pick your teeth at the table. </a:t>
            </a:r>
            <a:r>
              <a:rPr lang="en-US" i="1" dirty="0"/>
              <a:t>Excuse yourself and go to the powder room. </a:t>
            </a:r>
          </a:p>
          <a:p>
            <a:pPr marL="174708" indent="-174708">
              <a:buFont typeface="Arial" panose="020B0604020202020204" pitchFamily="34" charset="0"/>
              <a:buChar char="•"/>
            </a:pPr>
            <a:r>
              <a:rPr lang="en-US" dirty="0"/>
              <a:t>Once a piece of cutlery is picked up it is never put back on the table. It rests on the edge of the plate.</a:t>
            </a:r>
            <a:endParaRPr lang="en-CA" dirty="0"/>
          </a:p>
          <a:p>
            <a:pPr marL="174708" indent="-174708">
              <a:buFont typeface="Arial" panose="020B0604020202020204" pitchFamily="34" charset="0"/>
              <a:buChar char="•"/>
            </a:pPr>
            <a:endParaRPr lang="en-CA" dirty="0"/>
          </a:p>
          <a:p>
            <a:r>
              <a:rPr lang="en-CA" b="1" dirty="0"/>
              <a:t>[SOMETIMES TOOTHPICKS</a:t>
            </a:r>
            <a:r>
              <a:rPr lang="en-CA" b="1" baseline="0" dirty="0"/>
              <a:t> WILL BE SET ON THE TABLE. THIS DOES NOT MEAN YOU MAY USE THEM AT THE TABLE. TAKE ONE AND USE IT IN THE RESTROOM.] </a:t>
            </a:r>
          </a:p>
          <a:p>
            <a:endParaRPr lang="en-CA"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CA" i="1" dirty="0"/>
              <a:t>Formal Dining for Informal People: Page 7-8</a:t>
            </a:r>
            <a:endParaRPr lang="en-CA" dirty="0"/>
          </a:p>
          <a:p>
            <a:endParaRPr lang="en-CA" b="1"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52</a:t>
            </a:fld>
            <a:endParaRPr lang="en-US" altLang="en-US"/>
          </a:p>
        </p:txBody>
      </p:sp>
    </p:spTree>
    <p:extLst>
      <p:ext uri="{BB962C8B-B14F-4D97-AF65-F5344CB8AC3E}">
        <p14:creationId xmlns:p14="http://schemas.microsoft.com/office/powerpoint/2010/main" val="3104729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US" b="1" dirty="0"/>
              <a:t>[SERVE SOUP COURSE – SOUP COURSE]</a:t>
            </a:r>
          </a:p>
          <a:p>
            <a:endParaRPr lang="en-US" dirty="0"/>
          </a:p>
          <a:p>
            <a:r>
              <a:rPr lang="en-US" dirty="0"/>
              <a:t>While our soup is being served, let’s talk about soup! Soup is all about creativity, and comes in many varieties from thin to thick, and cold to hot. So many styles present many challenges. </a:t>
            </a:r>
          </a:p>
          <a:p>
            <a:endParaRPr lang="en-CA" dirty="0"/>
          </a:p>
          <a:p>
            <a:r>
              <a:rPr lang="en-US" dirty="0"/>
              <a:t>Soup may be served in a soup plate, a soup cup, or a two-handled soup bowl, any of which may be served on top of a service plate or saucer. </a:t>
            </a:r>
          </a:p>
          <a:p>
            <a:endParaRPr lang="en-CA" dirty="0"/>
          </a:p>
          <a:p>
            <a:r>
              <a:rPr lang="en-US" dirty="0"/>
              <a:t>The soup spoon is held like a pen between your index finger and middle finger and steadied with your thumb on top. Traditionally the soup spoon was held with the right hand. And although the soup spoon is placed on the right hand side of the place setting, a left-handed person may hold the spoon with their left hand instead of their right hand. </a:t>
            </a:r>
          </a:p>
          <a:p>
            <a:endParaRPr lang="en-US" dirty="0"/>
          </a:p>
          <a:p>
            <a:r>
              <a:rPr lang="en-US" b="1" i="1" dirty="0"/>
              <a:t>Demonstrate how to hold a soup spoon</a:t>
            </a:r>
          </a:p>
          <a:p>
            <a:endParaRPr lang="en-CA" dirty="0"/>
          </a:p>
          <a:p>
            <a:r>
              <a:rPr lang="en-CA" dirty="0"/>
              <a:t>Soup is spooned away from you, towards the centre of the bowl, and brought to your lips. Whenever possible, it is sipped from the side of the spoon instead of putting the spoon into your mouth.</a:t>
            </a:r>
          </a:p>
          <a:p>
            <a:r>
              <a:rPr lang="en-CA" dirty="0"/>
              <a:t> </a:t>
            </a:r>
          </a:p>
          <a:p>
            <a:r>
              <a:rPr lang="en-CA" i="1" dirty="0"/>
              <a:t>And easy way to remember how to do this is with this verse: Like ships that sail out to sea, I spoon my soup away from me. </a:t>
            </a:r>
          </a:p>
          <a:p>
            <a:endParaRPr lang="en-CA" dirty="0"/>
          </a:p>
          <a:p>
            <a:r>
              <a:rPr lang="en-CA" dirty="0"/>
              <a:t>The soup plate or bowl may be tipped away from you to get the last few </a:t>
            </a:r>
            <a:r>
              <a:rPr lang="en-CA" dirty="0" err="1"/>
              <a:t>spoonfuls</a:t>
            </a:r>
            <a:r>
              <a:rPr lang="en-CA" dirty="0"/>
              <a:t>.</a:t>
            </a:r>
          </a:p>
          <a:p>
            <a:endParaRPr lang="en-CA" dirty="0"/>
          </a:p>
          <a:p>
            <a:r>
              <a:rPr lang="en-CA" dirty="0"/>
              <a:t>If a services plate is included in the setting, the spoon is placed on it between sips, when taking a break and when the soup is finished. </a:t>
            </a:r>
          </a:p>
          <a:p>
            <a:r>
              <a:rPr lang="en-CA" dirty="0"/>
              <a:t>When you are in a small group, don’t begin eating until everyone has been served. </a:t>
            </a:r>
          </a:p>
          <a:p>
            <a:r>
              <a:rPr lang="en-CA" dirty="0"/>
              <a:t> </a:t>
            </a:r>
          </a:p>
          <a:p>
            <a:r>
              <a:rPr lang="en-CA" b="1" i="0" dirty="0"/>
              <a:t>Invite participants to pass the rolls and to start eating their soup. Tell them that you will be come around to answer questions while they are eating.</a:t>
            </a:r>
          </a:p>
          <a:p>
            <a:endParaRPr lang="en-CA" b="1" i="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CA" i="1" dirty="0"/>
              <a:t>Formal Dining for Informal People: Page 25</a:t>
            </a:r>
            <a:endParaRPr lang="en-CA" dirty="0"/>
          </a:p>
          <a:p>
            <a:endParaRPr lang="en-CA" i="0" dirty="0"/>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53</a:t>
            </a:fld>
            <a:endParaRPr lang="en-US" altLang="en-US"/>
          </a:p>
        </p:txBody>
      </p:sp>
    </p:spTree>
    <p:extLst>
      <p:ext uri="{BB962C8B-B14F-4D97-AF65-F5344CB8AC3E}">
        <p14:creationId xmlns:p14="http://schemas.microsoft.com/office/powerpoint/2010/main" val="42431129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CA" b="1" dirty="0"/>
              <a:t>[SERVE SALAD COURSE – SALAD COURSE]</a:t>
            </a:r>
          </a:p>
          <a:p>
            <a:endParaRPr lang="en-CA" dirty="0"/>
          </a:p>
          <a:p>
            <a:pPr marL="0" marR="0" indent="0" algn="l" defTabSz="454091"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ＭＳ Ｐゴシック" panose="020B0600070205080204" pitchFamily="34" charset="-128"/>
                <a:cs typeface="+mn-cs"/>
              </a:rPr>
              <a:t>Let’s talk about salad. Salad comes in many varieties some with meat, some with vegetables, some with fruit and some with a bit of everything. Traditionally in a formal setting salad way served after the main course. However these days it is more common to see it served before the main course. </a:t>
            </a:r>
          </a:p>
          <a:p>
            <a:pPr marL="0" marR="0" indent="0" algn="l" defTabSz="454091"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ＭＳ Ｐゴシック" panose="020B0600070205080204" pitchFamily="34" charset="-128"/>
              <a:cs typeface="+mn-cs"/>
            </a:endParaRPr>
          </a:p>
          <a:p>
            <a:pPr marL="0" marR="0" indent="0" algn="l" defTabSz="454091" rtl="0" eaLnBrk="1" fontAlgn="auto" latinLnBrk="0" hangingPunct="1">
              <a:lnSpc>
                <a:spcPct val="100000"/>
              </a:lnSpc>
              <a:spcBef>
                <a:spcPts val="0"/>
              </a:spcBef>
              <a:spcAft>
                <a:spcPts val="0"/>
              </a:spcAft>
              <a:buClrTx/>
              <a:buSzTx/>
              <a:buFontTx/>
              <a:buNone/>
              <a:tabLst/>
              <a:defRPr/>
            </a:pPr>
            <a:r>
              <a:rPr lang="en-US" b="1" i="1" dirty="0"/>
              <a:t>Demonstrate how to hold</a:t>
            </a:r>
            <a:r>
              <a:rPr lang="en-US" b="1" i="1" baseline="0" dirty="0"/>
              <a:t> the fork and knife</a:t>
            </a:r>
            <a:endParaRPr lang="en-US" b="1" i="1" dirty="0"/>
          </a:p>
          <a:p>
            <a:pPr marL="0" marR="0" indent="0" algn="l" defTabSz="454091"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ＭＳ Ｐゴシック" panose="020B0600070205080204" pitchFamily="34" charset="-128"/>
              <a:cs typeface="+mn-cs"/>
            </a:endParaRPr>
          </a:p>
          <a:p>
            <a:pPr marL="0" marR="0" indent="0" algn="l" defTabSz="454091"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ＭＳ Ｐゴシック" panose="020B0600070205080204" pitchFamily="34" charset="-128"/>
                <a:cs typeface="+mn-cs"/>
              </a:rPr>
              <a:t>Salad may be eaten European or Continental style as it is sometimes called or American style. If is served with meat or if the pieces are larger it may be cut and eaten with a fork and knife. If there is no knife as part of the place setting it would traditionally be eaten with the fork in the right or left with the tines facing up. </a:t>
            </a:r>
          </a:p>
          <a:p>
            <a:pPr marL="0" marR="0" indent="0" algn="l" defTabSz="454091"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ＭＳ Ｐゴシック" panose="020B0600070205080204" pitchFamily="34" charset="-128"/>
              <a:cs typeface="+mn-cs"/>
            </a:endParaRPr>
          </a:p>
          <a:p>
            <a:pPr marL="0" marR="0" indent="0" algn="l" defTabSz="454091"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ＭＳ Ｐゴシック" panose="020B0600070205080204" pitchFamily="34" charset="-128"/>
                <a:cs typeface="+mn-cs"/>
              </a:rPr>
              <a:t>When finished</a:t>
            </a:r>
            <a:r>
              <a:rPr lang="en-CA" sz="1200" kern="1200" baseline="0" dirty="0">
                <a:solidFill>
                  <a:schemeClr val="tx1"/>
                </a:solidFill>
                <a:effectLst/>
                <a:latin typeface="+mn-lt"/>
                <a:ea typeface="ＭＳ Ｐゴシック" panose="020B0600070205080204" pitchFamily="34" charset="-128"/>
                <a:cs typeface="+mn-cs"/>
              </a:rPr>
              <a:t> the fork and knife (if there is one) would be placed at the 10:20 position like on a clock. The same as when finishing the main course. </a:t>
            </a:r>
          </a:p>
          <a:p>
            <a:pPr marL="0" marR="0" indent="0" algn="l" defTabSz="454091" rtl="0" eaLnBrk="1" fontAlgn="auto" latinLnBrk="0" hangingPunct="1">
              <a:lnSpc>
                <a:spcPct val="100000"/>
              </a:lnSpc>
              <a:spcBef>
                <a:spcPts val="0"/>
              </a:spcBef>
              <a:spcAft>
                <a:spcPts val="0"/>
              </a:spcAft>
              <a:buClrTx/>
              <a:buSzTx/>
              <a:buFontTx/>
              <a:buNone/>
              <a:tabLst/>
              <a:defRPr/>
            </a:pPr>
            <a:endParaRPr lang="en-CA" sz="1200" kern="1200" baseline="0" dirty="0">
              <a:solidFill>
                <a:schemeClr val="tx1"/>
              </a:solidFill>
              <a:effectLst/>
              <a:latin typeface="+mn-lt"/>
              <a:ea typeface="ＭＳ Ｐゴシック" panose="020B0600070205080204" pitchFamily="34" charset="-128"/>
              <a:cs typeface="+mn-cs"/>
            </a:endParaRPr>
          </a:p>
          <a:p>
            <a:pPr marL="0" marR="0" indent="0" algn="l" defTabSz="454091" rtl="0" eaLnBrk="1" fontAlgn="auto" latinLnBrk="0" hangingPunct="1">
              <a:lnSpc>
                <a:spcPct val="100000"/>
              </a:lnSpc>
              <a:spcBef>
                <a:spcPts val="0"/>
              </a:spcBef>
              <a:spcAft>
                <a:spcPts val="0"/>
              </a:spcAft>
              <a:buClrTx/>
              <a:buSzTx/>
              <a:buFontTx/>
              <a:buNone/>
              <a:tabLst/>
              <a:defRPr/>
            </a:pPr>
            <a:r>
              <a:rPr lang="en-CA" b="1" i="0" dirty="0"/>
              <a:t>Invite participants to start eating their salad. Tell them that you will be come around to answer questions while they are eating.</a:t>
            </a:r>
            <a:endParaRPr lang="en-CA" i="0" dirty="0"/>
          </a:p>
          <a:p>
            <a:pPr marL="0" marR="0" indent="0" algn="l" defTabSz="454091"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54</a:t>
            </a:fld>
            <a:endParaRPr lang="en-US" altLang="en-US"/>
          </a:p>
        </p:txBody>
      </p:sp>
    </p:spTree>
    <p:extLst>
      <p:ext uri="{BB962C8B-B14F-4D97-AF65-F5344CB8AC3E}">
        <p14:creationId xmlns:p14="http://schemas.microsoft.com/office/powerpoint/2010/main" val="34435254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pPr defTabSz="465887">
              <a:defRPr/>
            </a:pPr>
            <a:r>
              <a:rPr lang="en-CA" dirty="0"/>
              <a:t>While we are waiting for the main course to be serviced, I would like to show you a video that demonstrates European and American Dining Styles. </a:t>
            </a:r>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55</a:t>
            </a:fld>
            <a:endParaRPr lang="en-US" altLang="en-US"/>
          </a:p>
        </p:txBody>
      </p:sp>
    </p:spTree>
    <p:extLst>
      <p:ext uri="{BB962C8B-B14F-4D97-AF65-F5344CB8AC3E}">
        <p14:creationId xmlns:p14="http://schemas.microsoft.com/office/powerpoint/2010/main" val="14056370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CA" b="1" baseline="0" dirty="0"/>
              <a:t>[MAIN COURSE (MEAT COURSE) IS SERVED.]</a:t>
            </a:r>
          </a:p>
          <a:p>
            <a:pPr defTabSz="465887">
              <a:defRPr/>
            </a:pPr>
            <a:r>
              <a:rPr lang="en-CA" b="1" i="0" dirty="0"/>
              <a:t>Invite participants start eating the main course. Tell them that you will be come around to answer questions while they are eating.</a:t>
            </a:r>
            <a:endParaRPr lang="en-CA" i="0" dirty="0"/>
          </a:p>
          <a:p>
            <a:endParaRPr lang="en-CA" b="1"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56</a:t>
            </a:fld>
            <a:endParaRPr lang="en-US" altLang="en-US"/>
          </a:p>
        </p:txBody>
      </p:sp>
    </p:spTree>
    <p:extLst>
      <p:ext uri="{BB962C8B-B14F-4D97-AF65-F5344CB8AC3E}">
        <p14:creationId xmlns:p14="http://schemas.microsoft.com/office/powerpoint/2010/main" val="1412568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479B0C58-A74B-004B-8A91-FC17EC467568}"/>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361EA984-07C9-B942-B293-920B69C20F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Dessert can be eaten with a spoon, a fork, or a fork and spoon. </a:t>
            </a:r>
          </a:p>
          <a:p>
            <a:r>
              <a:rPr lang="en-CA" dirty="0"/>
              <a:t> </a:t>
            </a:r>
          </a:p>
          <a:p>
            <a:r>
              <a:rPr lang="en-CA" dirty="0"/>
              <a:t>If there is just a fork at the place setting, that means that it is something solid, served on a plate such as cake or pie. It is cut with the side of the fork and eaten with the tines facing up.</a:t>
            </a:r>
          </a:p>
          <a:p>
            <a:endParaRPr lang="en-CA" dirty="0"/>
          </a:p>
          <a:p>
            <a:r>
              <a:rPr lang="en-CA" dirty="0"/>
              <a:t>If there is just a spoon, it means that the dessert is something that would be served in a bowl. The spoon is held like a pen in either your right or left hand. When you are taking a break or finished eating the spoon would rest on the service plate if there is one. If not it would rest in the bowl.</a:t>
            </a:r>
          </a:p>
          <a:p>
            <a:r>
              <a:rPr lang="en-CA" dirty="0"/>
              <a:t> </a:t>
            </a:r>
          </a:p>
          <a:p>
            <a:r>
              <a:rPr lang="en-CA" dirty="0"/>
              <a:t>Sometimes there is a dessert fork and dessert spoon.  If this is the case, it probably means that you are being served something that might be messy or something like pie or cake alamode where there will be some kind of topping or ice cream or a filling like pastries or creampuffs. In this situation if you were eating European style, the dessert would be eating with the fork and spoon.</a:t>
            </a:r>
          </a:p>
          <a:p>
            <a:r>
              <a:rPr lang="en-CA" dirty="0"/>
              <a:t> </a:t>
            </a:r>
          </a:p>
          <a:p>
            <a:r>
              <a:rPr lang="en-CA" b="1" i="1" dirty="0"/>
              <a:t>Demonstrate holding and using the dessert fork and spoon</a:t>
            </a:r>
          </a:p>
          <a:p>
            <a:endParaRPr lang="en-CA" b="1" dirty="0"/>
          </a:p>
          <a:p>
            <a:r>
              <a:rPr lang="en-CA" dirty="0"/>
              <a:t>The fork may be held with the tines up or down in the left hand and the spoon is held in the right hand. The spoon is used to cut the food on the side of the spoon and fork is used to push the dessert onto the spoon. The dessert is eaten with the spoon.</a:t>
            </a:r>
          </a:p>
          <a:p>
            <a:r>
              <a:rPr lang="en-CA" dirty="0"/>
              <a:t> </a:t>
            </a:r>
          </a:p>
          <a:p>
            <a:r>
              <a:rPr lang="en-CA" dirty="0"/>
              <a:t>When you are finished eating, the fork and spoon are placed in finished position. </a:t>
            </a:r>
          </a:p>
          <a:p>
            <a:r>
              <a:rPr lang="en-CA" dirty="0"/>
              <a:t> </a:t>
            </a:r>
          </a:p>
          <a:p>
            <a:r>
              <a:rPr lang="en-CA" dirty="0"/>
              <a:t>Today coffee and tea are being served with your dessert. However in a very formal setting it may be brought out as a separate course after the dessert course is finished. </a:t>
            </a:r>
          </a:p>
          <a:p>
            <a:endParaRPr lang="en-CA"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[SERVE DESSERT COURSE – DESSERT COURSE]</a:t>
            </a:r>
          </a:p>
          <a:p>
            <a:r>
              <a:rPr lang="en-CA" dirty="0"/>
              <a:t> </a:t>
            </a:r>
          </a:p>
          <a:p>
            <a:r>
              <a:rPr lang="en-CA" b="1" dirty="0"/>
              <a:t>Invite participants to start the dessert course. Tell them that you will come around to answer questions while they are eating.</a:t>
            </a:r>
          </a:p>
          <a:p>
            <a:endParaRPr lang="en-CA"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CA" i="1" dirty="0"/>
              <a:t>Formal Dining for Informal People: Page 9, 21, 29</a:t>
            </a:r>
            <a:endParaRPr lang="en-CA" dirty="0"/>
          </a:p>
          <a:p>
            <a:endParaRPr lang="en-CA" dirty="0"/>
          </a:p>
          <a:p>
            <a:endParaRPr lang="en-CA" dirty="0"/>
          </a:p>
        </p:txBody>
      </p:sp>
      <p:sp>
        <p:nvSpPr>
          <p:cNvPr id="74755" name="Slide Number Placeholder 3">
            <a:extLst>
              <a:ext uri="{FF2B5EF4-FFF2-40B4-BE49-F238E27FC236}">
                <a16:creationId xmlns:a16="http://schemas.microsoft.com/office/drawing/2014/main" id="{585AE031-B4D4-A441-8582-2DAB5CDE0E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D4AEBA4-75E2-E74C-AFD0-97B14B6849F8}" type="slidenum">
              <a:rPr lang="en-CA" altLang="en-US"/>
              <a:pPr>
                <a:spcBef>
                  <a:spcPct val="0"/>
                </a:spcBef>
              </a:pPr>
              <a:t>57</a:t>
            </a:fld>
            <a:endParaRPr lang="en-CA" altLang="en-US"/>
          </a:p>
        </p:txBody>
      </p:sp>
      <p:sp>
        <p:nvSpPr>
          <p:cNvPr id="2" name="Footer Placeholder 1">
            <a:extLst>
              <a:ext uri="{FF2B5EF4-FFF2-40B4-BE49-F238E27FC236}">
                <a16:creationId xmlns:a16="http://schemas.microsoft.com/office/drawing/2014/main" id="{BE900A26-2882-E346-BF27-B48E464F9C36}"/>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89149A72-FCA3-C140-849B-863EA30C0059}"/>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9390490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CA" dirty="0"/>
              <a:t>If you are ever in a formal dining situation or any dining situation if you remember a few simple rules, you will never have a problem:</a:t>
            </a:r>
          </a:p>
          <a:p>
            <a:r>
              <a:rPr lang="en-CA" dirty="0"/>
              <a:t> </a:t>
            </a:r>
          </a:p>
          <a:p>
            <a:pPr marL="174708" indent="-174708">
              <a:buFont typeface="Arial"/>
              <a:buChar char="•"/>
            </a:pPr>
            <a:r>
              <a:rPr lang="en-CA" dirty="0"/>
              <a:t>Work from the outside in on the utensils</a:t>
            </a:r>
          </a:p>
          <a:p>
            <a:pPr marL="174708" indent="-174708">
              <a:buFont typeface="Arial"/>
              <a:buChar char="•"/>
            </a:pPr>
            <a:r>
              <a:rPr lang="en-CA" dirty="0"/>
              <a:t>Work from the outside - in on your glasses. Your bread plate is always the one on your left. Your glasses are always on your right.</a:t>
            </a:r>
          </a:p>
          <a:p>
            <a:pPr marL="174708" indent="-174708">
              <a:buFont typeface="Arial"/>
              <a:buChar char="•"/>
            </a:pPr>
            <a:r>
              <a:rPr lang="en-CA" dirty="0"/>
              <a:t>Only begin eating when everyone is served.  The host picks up her or his cutlery first.</a:t>
            </a:r>
          </a:p>
          <a:p>
            <a:pPr marL="174708" indent="-174708">
              <a:buFont typeface="Arial"/>
              <a:buChar char="•"/>
            </a:pPr>
            <a:r>
              <a:rPr lang="en-CA" dirty="0"/>
              <a:t>Put your napkin on your lap </a:t>
            </a:r>
          </a:p>
          <a:p>
            <a:pPr marL="174708" indent="-174708">
              <a:buFont typeface="Arial"/>
              <a:buChar char="•"/>
            </a:pPr>
            <a:r>
              <a:rPr lang="en-CA" dirty="0"/>
              <a:t>…and enjoy.</a:t>
            </a:r>
          </a:p>
          <a:p>
            <a:endParaRPr lang="en-CA" dirty="0"/>
          </a:p>
          <a:p>
            <a:r>
              <a:rPr lang="en-CA" dirty="0"/>
              <a:t>This brings us to the end of this session but I would like to leave you with a quote by Emily Post:</a:t>
            </a:r>
          </a:p>
          <a:p>
            <a:endParaRPr lang="en-CA" dirty="0"/>
          </a:p>
          <a:p>
            <a:r>
              <a:rPr lang="en-CA" dirty="0"/>
              <a:t>“Manners are ultimately a combination of common sense and know how, that help us to treat each other with care and consideration. Etiquette is the guiding code that enables us to use our manners and to practice our traditions. Neither should be rigid, formal or stuffy. They should be used as guidelines for eating with grace and consideration for others.” </a:t>
            </a:r>
          </a:p>
          <a:p>
            <a:r>
              <a:rPr lang="en-CA" dirty="0"/>
              <a:t> </a:t>
            </a:r>
          </a:p>
          <a:p>
            <a:r>
              <a:rPr lang="en-CA" dirty="0"/>
              <a:t>Thank you for your energy and contributions today. Dining etiquette does take practice. But once you master the skills you will feel more confident and appear more at ease in any dining situation.</a:t>
            </a:r>
          </a:p>
          <a:p>
            <a:endParaRPr lang="en-CA"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58</a:t>
            </a:fld>
            <a:endParaRPr lang="en-US" altLang="en-US"/>
          </a:p>
        </p:txBody>
      </p:sp>
    </p:spTree>
    <p:extLst>
      <p:ext uri="{BB962C8B-B14F-4D97-AF65-F5344CB8AC3E}">
        <p14:creationId xmlns:p14="http://schemas.microsoft.com/office/powerpoint/2010/main" val="2316868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5A771ED6-C6D0-A448-ABDC-FA4F954E6DA5}"/>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721FD8A7-1754-C244-BD4F-88CC9F8C76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409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panose="020B0600070205080204" pitchFamily="34" charset="-128"/>
                <a:cs typeface="+mn-cs"/>
              </a:rPr>
              <a:t>Many people find it surprising to know that there is a correct way to eat bread, soup, and even dessert. So, I will demonstrate how to eat 5 common foods that you may find tricky. In the study guide Formal Dining for Informal People there are several more examples of tricky foods and how to eat them. </a:t>
            </a:r>
            <a:endParaRPr lang="en-CA" sz="1200" kern="1200" dirty="0">
              <a:solidFill>
                <a:schemeClr val="tx1"/>
              </a:solidFill>
              <a:effectLst/>
              <a:latin typeface="+mn-lt"/>
              <a:ea typeface="ＭＳ Ｐゴシック" panose="020B0600070205080204" pitchFamily="34" charset="-128"/>
              <a:cs typeface="+mn-cs"/>
            </a:endParaRPr>
          </a:p>
          <a:p>
            <a:endParaRPr lang="en-CA" dirty="0"/>
          </a:p>
          <a:p>
            <a:r>
              <a:rPr lang="en-CA" dirty="0"/>
              <a:t>Dining etiquette depends on culture, and can vary from one region to another.  The main consideration is to conduct yourself as appropriately and politely as possible. It’s also important to remember that manners override etiquette. </a:t>
            </a:r>
          </a:p>
          <a:p>
            <a:endParaRPr lang="en-CA" dirty="0"/>
          </a:p>
          <a:p>
            <a:r>
              <a:rPr lang="en-CA" b="1" dirty="0"/>
              <a:t>Ask participants: Do any of you know what the difference is between manners and etiquette? </a:t>
            </a:r>
          </a:p>
          <a:p>
            <a:r>
              <a:rPr lang="en-CA"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ＭＳ Ｐゴシック" panose="020B0600070205080204" pitchFamily="34" charset="-128"/>
                <a:cs typeface="+mn-cs"/>
              </a:rPr>
              <a:t>Etiquette is the rules of dining that have been passed down from generation to generation. </a:t>
            </a:r>
            <a:r>
              <a:rPr lang="en-CA" dirty="0"/>
              <a:t>Manners are about making others feel comfortable.</a:t>
            </a:r>
          </a:p>
          <a:p>
            <a:r>
              <a:rPr lang="en-CA" dirty="0"/>
              <a:t> </a:t>
            </a:r>
          </a:p>
          <a:p>
            <a:r>
              <a:rPr lang="en-CA" dirty="0"/>
              <a:t>For example: I once heard a story about Queen Elizabeth’s mother, the Queen Mother. Now I may be embellishing the story a little bit, but it goes something like this. The Queen Mother was entertaining Asian dignitaries at Windsor Palace. At the end of the meal the finger bowls were placed in front of the diners. The guests mistook the finger bowls as a soup that is traditionally served at the end of the meal in their culture. They picked up the finger bowl and drank from the finger bowl. The Queen mother could have used her etiquette skills and cleansed her fingers in the finger bowl.  Instead she also picked up her finger bowl and drank from the finger bowl. This is a perfect example of how manners override etiquette. The Queen mother knew the etiquette but in that moment she decided that it was more important that her guests feel comfortable and not embarrassed.  </a:t>
            </a:r>
          </a:p>
        </p:txBody>
      </p:sp>
      <p:sp>
        <p:nvSpPr>
          <p:cNvPr id="17411" name="Slide Number Placeholder 3">
            <a:extLst>
              <a:ext uri="{FF2B5EF4-FFF2-40B4-BE49-F238E27FC236}">
                <a16:creationId xmlns:a16="http://schemas.microsoft.com/office/drawing/2014/main" id="{1EE7D92E-594C-CF42-9A6F-E733D77B39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60EF872-4C70-844A-9486-61E07AF09FE9}" type="slidenum">
              <a:rPr lang="en-CA" altLang="en-US"/>
              <a:pPr>
                <a:spcBef>
                  <a:spcPct val="0"/>
                </a:spcBef>
              </a:pPr>
              <a:t>6</a:t>
            </a:fld>
            <a:endParaRPr lang="en-CA" altLang="en-US"/>
          </a:p>
        </p:txBody>
      </p:sp>
      <p:sp>
        <p:nvSpPr>
          <p:cNvPr id="2" name="Footer Placeholder 1">
            <a:extLst>
              <a:ext uri="{FF2B5EF4-FFF2-40B4-BE49-F238E27FC236}">
                <a16:creationId xmlns:a16="http://schemas.microsoft.com/office/drawing/2014/main" id="{D7FC94D1-DE26-664D-A342-CB76ACB928AC}"/>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280A13EA-192E-C442-9FAD-290E9F350E0D}"/>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768657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65D28E58-7708-5244-B405-52F0AE92CA86}"/>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4F5D4259-6AC2-C448-ADA1-DD0FB4ADD2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For many of us, when dining with friends and family, Seating may or may not be planned, and often guests will sit wherever they want. </a:t>
            </a:r>
          </a:p>
          <a:p>
            <a:r>
              <a:rPr lang="en-CA" dirty="0"/>
              <a:t> </a:t>
            </a:r>
          </a:p>
          <a:p>
            <a:r>
              <a:rPr lang="en-CA" dirty="0"/>
              <a:t>However, it may surprise you to know that there is protocol for formal seating arrangements. And the interesting thing is that they differ somewhat depending on whether you are dining socially or for business. </a:t>
            </a:r>
          </a:p>
          <a:p>
            <a:r>
              <a:rPr lang="en-CA" dirty="0"/>
              <a:t> </a:t>
            </a:r>
          </a:p>
          <a:p>
            <a:r>
              <a:rPr lang="en-CA" dirty="0"/>
              <a:t>When dining socially, we take age, gender and title or rank into consideration.</a:t>
            </a:r>
          </a:p>
          <a:p>
            <a:r>
              <a:rPr lang="en-CA" dirty="0"/>
              <a:t> </a:t>
            </a:r>
          </a:p>
          <a:p>
            <a:r>
              <a:rPr lang="en-CA" dirty="0"/>
              <a:t>If everyone at the table has equal rank, the guests are seated alternately by gender.  Husbands and wives are not seated together.  The hosts are seated at the opposite ends of the table. </a:t>
            </a:r>
          </a:p>
          <a:p>
            <a:r>
              <a:rPr lang="en-CA" dirty="0"/>
              <a:t> </a:t>
            </a:r>
          </a:p>
          <a:p>
            <a:r>
              <a:rPr lang="en-US" dirty="0"/>
              <a:t>If the guests have title, the most important person sits at the host’s right. If there is only one host, the second most important person sits at the host’s left. If there is a male and female host, the most important female would sit at the male hosts right and the second most important female would sit at his left. The most important male guest would sit at the female hosts right and the second most important guest would sit at her left. </a:t>
            </a:r>
            <a:endParaRPr lang="en-CA" dirty="0"/>
          </a:p>
          <a:p>
            <a:r>
              <a:rPr lang="en-CA" dirty="0"/>
              <a:t> </a:t>
            </a:r>
          </a:p>
          <a:p>
            <a:r>
              <a:rPr lang="en-CA" dirty="0"/>
              <a:t>The meal would be served starting with the guest of honour, then the female guests, the male guests, the female host and then the male host.</a:t>
            </a:r>
          </a:p>
          <a:p>
            <a:endParaRPr lang="en-US" dirty="0"/>
          </a:p>
          <a:p>
            <a:pPr defTabSz="465887">
              <a:defRPr/>
            </a:pPr>
            <a:r>
              <a:rPr lang="en-CA" i="1" dirty="0"/>
              <a:t>Formal Dining for Informal People: Page 18</a:t>
            </a:r>
            <a:endParaRPr lang="en-US" i="1" dirty="0"/>
          </a:p>
        </p:txBody>
      </p:sp>
      <p:sp>
        <p:nvSpPr>
          <p:cNvPr id="21507" name="Slide Number Placeholder 3">
            <a:extLst>
              <a:ext uri="{FF2B5EF4-FFF2-40B4-BE49-F238E27FC236}">
                <a16:creationId xmlns:a16="http://schemas.microsoft.com/office/drawing/2014/main" id="{123D3005-99A7-8A44-8EE5-BD55B5840C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D5C3B82-EE36-504F-A70F-4E2A44F584DE}" type="slidenum">
              <a:rPr lang="en-CA" altLang="en-US"/>
              <a:pPr>
                <a:spcBef>
                  <a:spcPct val="0"/>
                </a:spcBef>
              </a:pPr>
              <a:t>7</a:t>
            </a:fld>
            <a:endParaRPr lang="en-CA" altLang="en-US"/>
          </a:p>
        </p:txBody>
      </p:sp>
      <p:sp>
        <p:nvSpPr>
          <p:cNvPr id="2" name="Footer Placeholder 1">
            <a:extLst>
              <a:ext uri="{FF2B5EF4-FFF2-40B4-BE49-F238E27FC236}">
                <a16:creationId xmlns:a16="http://schemas.microsoft.com/office/drawing/2014/main" id="{5C43B6B4-1CF5-6744-9C1D-DFD1EB96BC83}"/>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D0BD48FE-8707-1D47-AAE3-5E66EF3F47FE}"/>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1773886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4704333D-C51A-6749-A825-89A291D0F382}"/>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3263E583-10B5-674A-9C75-F29516717D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When dining for business purposes, the most important thing to remember is that the key word is business and just as in any business situation, the etiquette is based on business rank. There are no gender or age considerations. </a:t>
            </a:r>
          </a:p>
          <a:p>
            <a:r>
              <a:rPr lang="en-CA" dirty="0"/>
              <a:t> </a:t>
            </a:r>
          </a:p>
          <a:p>
            <a:r>
              <a:rPr lang="en-US" dirty="0"/>
              <a:t>The highest-ranking person or the person </a:t>
            </a:r>
            <a:r>
              <a:rPr lang="en-US" dirty="0">
                <a:latin typeface="Apple Chancery"/>
                <a:cs typeface="Apple Chancery"/>
              </a:rPr>
              <a:t>with</a:t>
            </a:r>
            <a:r>
              <a:rPr lang="en-US" dirty="0"/>
              <a:t> the most important title is always treated as the most important person unless there is a guest of </a:t>
            </a:r>
            <a:r>
              <a:rPr lang="en-US" dirty="0" err="1"/>
              <a:t>honour</a:t>
            </a:r>
            <a:r>
              <a:rPr lang="en-US" dirty="0"/>
              <a:t>.  </a:t>
            </a:r>
            <a:r>
              <a:rPr lang="en-CA" dirty="0"/>
              <a:t>This guest is traditionally given the “best seat” at the table--which usually means the one located farthest from the door or has the nicest view.</a:t>
            </a:r>
          </a:p>
          <a:p>
            <a:r>
              <a:rPr lang="en-CA" dirty="0"/>
              <a:t> </a:t>
            </a:r>
          </a:p>
          <a:p>
            <a:r>
              <a:rPr lang="en-CA" dirty="0"/>
              <a:t>In a formal dining situation, the most important guest should be seated on the host’s right. The next most important person should be on the hosts left. </a:t>
            </a:r>
          </a:p>
          <a:p>
            <a:r>
              <a:rPr lang="en-CA" dirty="0"/>
              <a:t> </a:t>
            </a:r>
          </a:p>
          <a:p>
            <a:r>
              <a:rPr lang="en-CA" dirty="0"/>
              <a:t>If there were a co-host, the third most important person would be on the co-hosts right and the fourth most important guest would on the co-hosts left. </a:t>
            </a:r>
          </a:p>
          <a:p>
            <a:endParaRPr lang="en-CA" dirty="0"/>
          </a:p>
          <a:p>
            <a:r>
              <a:rPr lang="en-CA" i="1" dirty="0"/>
              <a:t>Formal Dining for Informal People: Page 5</a:t>
            </a:r>
            <a:endParaRPr lang="en-US" i="1" dirty="0"/>
          </a:p>
        </p:txBody>
      </p:sp>
      <p:sp>
        <p:nvSpPr>
          <p:cNvPr id="28675" name="Slide Number Placeholder 3">
            <a:extLst>
              <a:ext uri="{FF2B5EF4-FFF2-40B4-BE49-F238E27FC236}">
                <a16:creationId xmlns:a16="http://schemas.microsoft.com/office/drawing/2014/main" id="{2D39FC89-3242-844C-A096-D77D03CACC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56AF5D6-D6E2-654F-9502-793B94DB9F60}" type="slidenum">
              <a:rPr lang="en-CA" altLang="en-US"/>
              <a:pPr>
                <a:spcBef>
                  <a:spcPct val="0"/>
                </a:spcBef>
              </a:pPr>
              <a:t>8</a:t>
            </a:fld>
            <a:endParaRPr lang="en-CA" altLang="en-US"/>
          </a:p>
        </p:txBody>
      </p:sp>
      <p:sp>
        <p:nvSpPr>
          <p:cNvPr id="2" name="Footer Placeholder 1">
            <a:extLst>
              <a:ext uri="{FF2B5EF4-FFF2-40B4-BE49-F238E27FC236}">
                <a16:creationId xmlns:a16="http://schemas.microsoft.com/office/drawing/2014/main" id="{E3FD3A19-2956-B04F-AE54-68EB120965E1}"/>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B21877D8-939B-2849-A4BB-644098ABEBBD}"/>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576950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4704333D-C51A-6749-A825-89A291D0F382}"/>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3263E583-10B5-674A-9C75-F29516717D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5887">
              <a:defRPr/>
            </a:pPr>
            <a:r>
              <a:rPr lang="en-CA" dirty="0"/>
              <a:t>Here</a:t>
            </a:r>
            <a:r>
              <a:rPr lang="en-CA" baseline="0" dirty="0"/>
              <a:t> is an example at a round table. As you can see the Host and Co-host are seated across the table from one another. The guests are seated as shown in the previous slide. </a:t>
            </a:r>
            <a:endParaRPr lang="en-CA" dirty="0"/>
          </a:p>
          <a:p>
            <a:endParaRPr lang="en-US" dirty="0"/>
          </a:p>
          <a:p>
            <a:endParaRPr lang="en-US" dirty="0"/>
          </a:p>
        </p:txBody>
      </p:sp>
      <p:sp>
        <p:nvSpPr>
          <p:cNvPr id="28675" name="Slide Number Placeholder 3">
            <a:extLst>
              <a:ext uri="{FF2B5EF4-FFF2-40B4-BE49-F238E27FC236}">
                <a16:creationId xmlns:a16="http://schemas.microsoft.com/office/drawing/2014/main" id="{2D39FC89-3242-844C-A096-D77D03CACC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56AF5D6-D6E2-654F-9502-793B94DB9F60}" type="slidenum">
              <a:rPr lang="en-CA" altLang="en-US"/>
              <a:pPr>
                <a:spcBef>
                  <a:spcPct val="0"/>
                </a:spcBef>
              </a:pPr>
              <a:t>9</a:t>
            </a:fld>
            <a:endParaRPr lang="en-CA" altLang="en-US"/>
          </a:p>
        </p:txBody>
      </p:sp>
      <p:sp>
        <p:nvSpPr>
          <p:cNvPr id="2" name="Footer Placeholder 1">
            <a:extLst>
              <a:ext uri="{FF2B5EF4-FFF2-40B4-BE49-F238E27FC236}">
                <a16:creationId xmlns:a16="http://schemas.microsoft.com/office/drawing/2014/main" id="{E3FD3A19-2956-B04F-AE54-68EB120965E1}"/>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B21877D8-939B-2849-A4BB-644098ABEBBD}"/>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672972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75302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Vertical Title and Tex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0DC86D1-C2D9-694F-A0B7-ACED7EB8375F}"/>
              </a:ext>
            </a:extLst>
          </p:cNvPr>
          <p:cNvSpPr/>
          <p:nvPr userDrawn="1"/>
        </p:nvSpPr>
        <p:spPr>
          <a:xfrm rot="5400000">
            <a:off x="6405563" y="742950"/>
            <a:ext cx="4664075" cy="4664075"/>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Oval 3">
            <a:extLst>
              <a:ext uri="{FF2B5EF4-FFF2-40B4-BE49-F238E27FC236}">
                <a16:creationId xmlns:a16="http://schemas.microsoft.com/office/drawing/2014/main" id="{1C440C91-2479-FD4C-BAC1-97BBD4A080C9}"/>
              </a:ext>
            </a:extLst>
          </p:cNvPr>
          <p:cNvSpPr/>
          <p:nvPr userDrawn="1"/>
        </p:nvSpPr>
        <p:spPr>
          <a:xfrm rot="5400000">
            <a:off x="9235282" y="4590256"/>
            <a:ext cx="2008188" cy="2009775"/>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5" name="Group 4">
            <a:extLst>
              <a:ext uri="{FF2B5EF4-FFF2-40B4-BE49-F238E27FC236}">
                <a16:creationId xmlns:a16="http://schemas.microsoft.com/office/drawing/2014/main" id="{F89CD267-B493-354D-B016-2D45A24DCF0B}"/>
              </a:ext>
            </a:extLst>
          </p:cNvPr>
          <p:cNvGrpSpPr/>
          <p:nvPr userDrawn="1"/>
        </p:nvGrpSpPr>
        <p:grpSpPr>
          <a:xfrm>
            <a:off x="6702131" y="930782"/>
            <a:ext cx="5138665" cy="4287472"/>
            <a:chOff x="6702131" y="968882"/>
            <a:chExt cx="5138665" cy="4287472"/>
          </a:xfrm>
          <a:solidFill>
            <a:srgbClr val="6B9EA5"/>
          </a:solidFill>
        </p:grpSpPr>
        <p:sp>
          <p:nvSpPr>
            <p:cNvPr id="6" name="Oval 5">
              <a:extLst>
                <a:ext uri="{FF2B5EF4-FFF2-40B4-BE49-F238E27FC236}">
                  <a16:creationId xmlns:a16="http://schemas.microsoft.com/office/drawing/2014/main" id="{7E234299-AB4F-0546-85B4-E74BFE0DC530}"/>
                </a:ext>
              </a:extLst>
            </p:cNvPr>
            <p:cNvSpPr/>
            <p:nvPr/>
          </p:nvSpPr>
          <p:spPr>
            <a:xfrm>
              <a:off x="6702131" y="1128902"/>
              <a:ext cx="4127452" cy="412745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Oval 6">
              <a:extLst>
                <a:ext uri="{FF2B5EF4-FFF2-40B4-BE49-F238E27FC236}">
                  <a16:creationId xmlns:a16="http://schemas.microsoft.com/office/drawing/2014/main" id="{D4FBC86B-9B6C-3E44-B461-39C2E1EE55A4}"/>
                </a:ext>
              </a:extLst>
            </p:cNvPr>
            <p:cNvSpPr/>
            <p:nvPr/>
          </p:nvSpPr>
          <p:spPr>
            <a:xfrm>
              <a:off x="9818370" y="968882"/>
              <a:ext cx="2022426" cy="2022426"/>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8" name="Oval 7">
            <a:extLst>
              <a:ext uri="{FF2B5EF4-FFF2-40B4-BE49-F238E27FC236}">
                <a16:creationId xmlns:a16="http://schemas.microsoft.com/office/drawing/2014/main" id="{636024E0-82AE-9841-A1A7-ED221A63815C}"/>
              </a:ext>
            </a:extLst>
          </p:cNvPr>
          <p:cNvSpPr/>
          <p:nvPr userDrawn="1"/>
        </p:nvSpPr>
        <p:spPr>
          <a:xfrm>
            <a:off x="6418263" y="511175"/>
            <a:ext cx="1289050" cy="1289050"/>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Oval 8">
            <a:extLst>
              <a:ext uri="{FF2B5EF4-FFF2-40B4-BE49-F238E27FC236}">
                <a16:creationId xmlns:a16="http://schemas.microsoft.com/office/drawing/2014/main" id="{575B1443-9B11-D341-B91E-2B25D89330E5}"/>
              </a:ext>
            </a:extLst>
          </p:cNvPr>
          <p:cNvSpPr/>
          <p:nvPr userDrawn="1"/>
        </p:nvSpPr>
        <p:spPr>
          <a:xfrm>
            <a:off x="8445500" y="673100"/>
            <a:ext cx="306388" cy="30638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Oval 9">
            <a:extLst>
              <a:ext uri="{FF2B5EF4-FFF2-40B4-BE49-F238E27FC236}">
                <a16:creationId xmlns:a16="http://schemas.microsoft.com/office/drawing/2014/main" id="{C82CDD3B-1608-5F4E-A2B3-38860176688E}"/>
              </a:ext>
            </a:extLst>
          </p:cNvPr>
          <p:cNvSpPr/>
          <p:nvPr userDrawn="1"/>
        </p:nvSpPr>
        <p:spPr>
          <a:xfrm>
            <a:off x="6256338" y="2032000"/>
            <a:ext cx="306387" cy="30638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Oval 10">
            <a:extLst>
              <a:ext uri="{FF2B5EF4-FFF2-40B4-BE49-F238E27FC236}">
                <a16:creationId xmlns:a16="http://schemas.microsoft.com/office/drawing/2014/main" id="{4CB457B8-A01F-CB47-A6F6-BD638FA7B8ED}"/>
              </a:ext>
            </a:extLst>
          </p:cNvPr>
          <p:cNvSpPr/>
          <p:nvPr userDrawn="1"/>
        </p:nvSpPr>
        <p:spPr>
          <a:xfrm>
            <a:off x="6002338" y="4113213"/>
            <a:ext cx="306387" cy="30638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Oval 11">
            <a:extLst>
              <a:ext uri="{FF2B5EF4-FFF2-40B4-BE49-F238E27FC236}">
                <a16:creationId xmlns:a16="http://schemas.microsoft.com/office/drawing/2014/main" id="{D9748D67-CE85-614C-8926-06ABD57A07F3}"/>
              </a:ext>
            </a:extLst>
          </p:cNvPr>
          <p:cNvSpPr/>
          <p:nvPr userDrawn="1"/>
        </p:nvSpPr>
        <p:spPr>
          <a:xfrm>
            <a:off x="8863013" y="5565775"/>
            <a:ext cx="306387" cy="30797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Oval 12">
            <a:extLst>
              <a:ext uri="{FF2B5EF4-FFF2-40B4-BE49-F238E27FC236}">
                <a16:creationId xmlns:a16="http://schemas.microsoft.com/office/drawing/2014/main" id="{AE4C90EF-D9BE-1B40-9991-F7F1B3D17679}"/>
              </a:ext>
            </a:extLst>
          </p:cNvPr>
          <p:cNvSpPr/>
          <p:nvPr userDrawn="1"/>
        </p:nvSpPr>
        <p:spPr>
          <a:xfrm>
            <a:off x="11069638" y="3035300"/>
            <a:ext cx="306387" cy="30638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4" name="Group 13">
            <a:extLst>
              <a:ext uri="{FF2B5EF4-FFF2-40B4-BE49-F238E27FC236}">
                <a16:creationId xmlns:a16="http://schemas.microsoft.com/office/drawing/2014/main" id="{088ED1CF-11DB-894E-BDDE-ACD9F2885188}"/>
              </a:ext>
            </a:extLst>
          </p:cNvPr>
          <p:cNvGrpSpPr/>
          <p:nvPr userDrawn="1"/>
        </p:nvGrpSpPr>
        <p:grpSpPr>
          <a:xfrm rot="10280806">
            <a:off x="5414258" y="2757639"/>
            <a:ext cx="1395496" cy="1164340"/>
            <a:chOff x="6702131" y="968882"/>
            <a:chExt cx="5138665" cy="4287472"/>
          </a:xfrm>
          <a:solidFill>
            <a:schemeClr val="bg1"/>
          </a:solidFill>
          <a:effectLst>
            <a:outerShdw blurRad="63500" sx="102000" sy="102000" algn="ctr" rotWithShape="0">
              <a:prstClr val="black">
                <a:alpha val="40000"/>
              </a:prstClr>
            </a:outerShdw>
          </a:effectLst>
        </p:grpSpPr>
        <p:sp>
          <p:nvSpPr>
            <p:cNvPr id="15" name="Oval 14">
              <a:extLst>
                <a:ext uri="{FF2B5EF4-FFF2-40B4-BE49-F238E27FC236}">
                  <a16:creationId xmlns:a16="http://schemas.microsoft.com/office/drawing/2014/main" id="{21BB4844-7D6D-9246-9285-5F318A6184B7}"/>
                </a:ext>
              </a:extLst>
            </p:cNvPr>
            <p:cNvSpPr/>
            <p:nvPr/>
          </p:nvSpPr>
          <p:spPr>
            <a:xfrm>
              <a:off x="6702131" y="1128902"/>
              <a:ext cx="4127452" cy="412745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Oval 15">
              <a:extLst>
                <a:ext uri="{FF2B5EF4-FFF2-40B4-BE49-F238E27FC236}">
                  <a16:creationId xmlns:a16="http://schemas.microsoft.com/office/drawing/2014/main" id="{13DA8648-6D3B-9C41-80F1-8CCD15199C16}"/>
                </a:ext>
              </a:extLst>
            </p:cNvPr>
            <p:cNvSpPr/>
            <p:nvPr/>
          </p:nvSpPr>
          <p:spPr>
            <a:xfrm>
              <a:off x="9818370" y="968882"/>
              <a:ext cx="2022426" cy="2022426"/>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24" name="Picture Placeholder 23">
            <a:extLst/>
          </p:cNvPr>
          <p:cNvSpPr>
            <a:spLocks noGrp="1"/>
          </p:cNvSpPr>
          <p:nvPr>
            <p:ph type="pic" sz="quarter" idx="10"/>
          </p:nvPr>
        </p:nvSpPr>
        <p:spPr>
          <a:xfrm>
            <a:off x="6877042" y="1290017"/>
            <a:ext cx="3719998" cy="3719998"/>
          </a:xfrm>
          <a:prstGeom prst="ellipse">
            <a:avLst/>
          </a:prstGeom>
        </p:spPr>
        <p:txBody>
          <a:bodyPr/>
          <a:lstStyle/>
          <a:p>
            <a:pPr lvl="0"/>
            <a:endParaRPr lang="en-US" noProof="0"/>
          </a:p>
        </p:txBody>
      </p:sp>
    </p:spTree>
    <p:extLst>
      <p:ext uri="{BB962C8B-B14F-4D97-AF65-F5344CB8AC3E}">
        <p14:creationId xmlns:p14="http://schemas.microsoft.com/office/powerpoint/2010/main" val="46084411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 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06913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5" name="Text Placeholder 2"/>
          <p:cNvSpPr>
            <a:spLocks noGrp="1"/>
          </p:cNvSpPr>
          <p:nvPr>
            <p:ph idx="1"/>
          </p:nvPr>
        </p:nvSpPr>
        <p:spPr>
          <a:xfrm>
            <a:off x="609600" y="1371600"/>
            <a:ext cx="10972800" cy="4953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904216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609600" y="0"/>
            <a:ext cx="4541520" cy="6858000"/>
          </a:xfrm>
          <a:prstGeom prst="rect">
            <a:avLst/>
          </a:prstGeom>
        </p:spPr>
        <p:txBody>
          <a:bodyPr/>
          <a:lstStyle/>
          <a:p>
            <a:pPr lvl="0"/>
            <a:r>
              <a:rPr lang="en-CA" noProof="0"/>
              <a:t>Drag picture to placeholder or click icon to add</a:t>
            </a:r>
            <a:endParaRPr lang="en-US" noProof="0"/>
          </a:p>
        </p:txBody>
      </p:sp>
    </p:spTree>
    <p:extLst>
      <p:ext uri="{BB962C8B-B14F-4D97-AF65-F5344CB8AC3E}">
        <p14:creationId xmlns:p14="http://schemas.microsoft.com/office/powerpoint/2010/main" val="216090562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1872343" y="1175656"/>
            <a:ext cx="4057323" cy="5031713"/>
          </a:xfrm>
          <a:prstGeom prst="rect">
            <a:avLst/>
          </a:prstGeom>
          <a:effectLst>
            <a:outerShdw blurRad="63500" sx="102000" sy="102000" algn="ctr" rotWithShape="0">
              <a:prstClr val="black">
                <a:alpha val="40000"/>
              </a:prstClr>
            </a:outerShdw>
          </a:effectLst>
        </p:spPr>
        <p:txBody>
          <a:bodyPr/>
          <a:lstStyle/>
          <a:p>
            <a:pPr lvl="0"/>
            <a:r>
              <a:rPr lang="en-CA" noProof="0"/>
              <a:t>Drag picture to placeholder or click icon to add</a:t>
            </a:r>
            <a:endParaRPr lang="en-US" noProof="0"/>
          </a:p>
        </p:txBody>
      </p:sp>
      <p:sp>
        <p:nvSpPr>
          <p:cNvPr id="5" name="Picture Placeholder 2">
            <a:extLst/>
          </p:cNvPr>
          <p:cNvSpPr>
            <a:spLocks noGrp="1"/>
          </p:cNvSpPr>
          <p:nvPr>
            <p:ph type="pic" sz="quarter" idx="11"/>
          </p:nvPr>
        </p:nvSpPr>
        <p:spPr>
          <a:xfrm>
            <a:off x="6262334" y="1175656"/>
            <a:ext cx="4057323" cy="5031713"/>
          </a:xfrm>
          <a:prstGeom prst="rect">
            <a:avLst/>
          </a:prstGeom>
          <a:effectLst>
            <a:outerShdw blurRad="63500" sx="102000" sy="102000" algn="ctr" rotWithShape="0">
              <a:prstClr val="black">
                <a:alpha val="40000"/>
              </a:prstClr>
            </a:outerShdw>
          </a:effectLst>
        </p:spPr>
        <p:txBody>
          <a:bodyPr/>
          <a:lstStyle/>
          <a:p>
            <a:pPr lvl="0"/>
            <a:r>
              <a:rPr lang="en-CA" noProof="0"/>
              <a:t>Drag picture to placeholder or click icon to add</a:t>
            </a:r>
            <a:endParaRPr lang="en-US" noProof="0"/>
          </a:p>
        </p:txBody>
      </p:sp>
    </p:spTree>
    <p:extLst>
      <p:ext uri="{BB962C8B-B14F-4D97-AF65-F5344CB8AC3E}">
        <p14:creationId xmlns:p14="http://schemas.microsoft.com/office/powerpoint/2010/main" val="283824060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B80ED97A-9EC2-5C41-B46A-804E2CC5B34B}"/>
              </a:ext>
            </a:extLst>
          </p:cNvPr>
          <p:cNvCxnSpPr>
            <a:cxnSpLocks/>
          </p:cNvCxnSpPr>
          <p:nvPr/>
        </p:nvCxnSpPr>
        <p:spPr>
          <a:xfrm>
            <a:off x="6096000" y="1736725"/>
            <a:ext cx="0" cy="3971925"/>
          </a:xfrm>
          <a:prstGeom prst="line">
            <a:avLst/>
          </a:prstGeom>
          <a:ln w="38100" cmpd="dbl">
            <a:solidFill>
              <a:srgbClr val="0070C0"/>
            </a:solidFill>
            <a:prstDash val="dashDot"/>
          </a:ln>
        </p:spPr>
        <p:style>
          <a:lnRef idx="1">
            <a:schemeClr val="accent1"/>
          </a:lnRef>
          <a:fillRef idx="0">
            <a:schemeClr val="accent1"/>
          </a:fillRef>
          <a:effectRef idx="0">
            <a:schemeClr val="accent1"/>
          </a:effectRef>
          <a:fontRef idx="minor">
            <a:schemeClr val="tx1"/>
          </a:fontRef>
        </p:style>
      </p:cxnSp>
      <p:sp>
        <p:nvSpPr>
          <p:cNvPr id="2" name="Picture Placeholder 2">
            <a:extLst/>
          </p:cNvPr>
          <p:cNvSpPr>
            <a:spLocks noGrp="1"/>
          </p:cNvSpPr>
          <p:nvPr>
            <p:ph type="pic" sz="quarter" idx="10"/>
          </p:nvPr>
        </p:nvSpPr>
        <p:spPr>
          <a:xfrm>
            <a:off x="660400" y="1241787"/>
            <a:ext cx="1511299" cy="1603012"/>
          </a:xfrm>
          <a:prstGeom prst="rect">
            <a:avLst/>
          </a:prstGeom>
        </p:spPr>
        <p:txBody>
          <a:bodyPr/>
          <a:lstStyle/>
          <a:p>
            <a:pPr lvl="0"/>
            <a:r>
              <a:rPr lang="en-US" noProof="0"/>
              <a:t>Click icon to add picture</a:t>
            </a:r>
          </a:p>
        </p:txBody>
      </p:sp>
      <p:sp>
        <p:nvSpPr>
          <p:cNvPr id="14" name="Picture Placeholder 2">
            <a:extLst/>
          </p:cNvPr>
          <p:cNvSpPr>
            <a:spLocks noGrp="1"/>
          </p:cNvSpPr>
          <p:nvPr>
            <p:ph type="pic" sz="quarter" idx="11"/>
          </p:nvPr>
        </p:nvSpPr>
        <p:spPr>
          <a:xfrm>
            <a:off x="2324100" y="1241787"/>
            <a:ext cx="1511299" cy="1603012"/>
          </a:xfrm>
          <a:prstGeom prst="rect">
            <a:avLst/>
          </a:prstGeom>
        </p:spPr>
        <p:txBody>
          <a:bodyPr/>
          <a:lstStyle/>
          <a:p>
            <a:pPr lvl="0"/>
            <a:r>
              <a:rPr lang="en-US" noProof="0"/>
              <a:t>Click icon to add picture</a:t>
            </a:r>
          </a:p>
        </p:txBody>
      </p:sp>
      <p:sp>
        <p:nvSpPr>
          <p:cNvPr id="15" name="Picture Placeholder 2">
            <a:extLst/>
          </p:cNvPr>
          <p:cNvSpPr>
            <a:spLocks noGrp="1"/>
          </p:cNvSpPr>
          <p:nvPr>
            <p:ph type="pic" sz="quarter" idx="12"/>
          </p:nvPr>
        </p:nvSpPr>
        <p:spPr>
          <a:xfrm>
            <a:off x="3987800" y="1241787"/>
            <a:ext cx="1511299" cy="1603012"/>
          </a:xfrm>
          <a:prstGeom prst="rect">
            <a:avLst/>
          </a:prstGeom>
        </p:spPr>
        <p:txBody>
          <a:bodyPr/>
          <a:lstStyle/>
          <a:p>
            <a:pPr lvl="0"/>
            <a:r>
              <a:rPr lang="en-US" noProof="0"/>
              <a:t>Click icon to add picture</a:t>
            </a:r>
          </a:p>
        </p:txBody>
      </p:sp>
      <p:sp>
        <p:nvSpPr>
          <p:cNvPr id="17" name="Picture Placeholder 2">
            <a:extLst/>
          </p:cNvPr>
          <p:cNvSpPr>
            <a:spLocks noGrp="1"/>
          </p:cNvSpPr>
          <p:nvPr>
            <p:ph type="pic" sz="quarter" idx="13"/>
          </p:nvPr>
        </p:nvSpPr>
        <p:spPr>
          <a:xfrm>
            <a:off x="660400" y="2932293"/>
            <a:ext cx="1511299" cy="1603012"/>
          </a:xfrm>
          <a:prstGeom prst="rect">
            <a:avLst/>
          </a:prstGeom>
        </p:spPr>
        <p:txBody>
          <a:bodyPr/>
          <a:lstStyle/>
          <a:p>
            <a:pPr lvl="0"/>
            <a:r>
              <a:rPr lang="en-US" noProof="0"/>
              <a:t>Click icon to add picture</a:t>
            </a:r>
          </a:p>
        </p:txBody>
      </p:sp>
      <p:sp>
        <p:nvSpPr>
          <p:cNvPr id="18" name="Picture Placeholder 2">
            <a:extLst/>
          </p:cNvPr>
          <p:cNvSpPr>
            <a:spLocks noGrp="1"/>
          </p:cNvSpPr>
          <p:nvPr>
            <p:ph type="pic" sz="quarter" idx="14"/>
          </p:nvPr>
        </p:nvSpPr>
        <p:spPr>
          <a:xfrm>
            <a:off x="2324100" y="2932293"/>
            <a:ext cx="1511299" cy="1603012"/>
          </a:xfrm>
          <a:prstGeom prst="rect">
            <a:avLst/>
          </a:prstGeom>
        </p:spPr>
        <p:txBody>
          <a:bodyPr/>
          <a:lstStyle/>
          <a:p>
            <a:pPr lvl="0"/>
            <a:r>
              <a:rPr lang="en-US" noProof="0"/>
              <a:t>Click icon to add picture</a:t>
            </a:r>
          </a:p>
        </p:txBody>
      </p:sp>
      <p:sp>
        <p:nvSpPr>
          <p:cNvPr id="19" name="Picture Placeholder 2">
            <a:extLst/>
          </p:cNvPr>
          <p:cNvSpPr>
            <a:spLocks noGrp="1"/>
          </p:cNvSpPr>
          <p:nvPr>
            <p:ph type="pic" sz="quarter" idx="15"/>
          </p:nvPr>
        </p:nvSpPr>
        <p:spPr>
          <a:xfrm>
            <a:off x="3987800" y="2932293"/>
            <a:ext cx="1511299" cy="1603012"/>
          </a:xfrm>
          <a:prstGeom prst="rect">
            <a:avLst/>
          </a:prstGeom>
        </p:spPr>
        <p:txBody>
          <a:bodyPr/>
          <a:lstStyle/>
          <a:p>
            <a:pPr lvl="0"/>
            <a:r>
              <a:rPr lang="en-US" noProof="0"/>
              <a:t>Click icon to add picture</a:t>
            </a:r>
          </a:p>
        </p:txBody>
      </p:sp>
      <p:sp>
        <p:nvSpPr>
          <p:cNvPr id="20" name="Picture Placeholder 2">
            <a:extLst/>
          </p:cNvPr>
          <p:cNvSpPr>
            <a:spLocks noGrp="1"/>
          </p:cNvSpPr>
          <p:nvPr>
            <p:ph type="pic" sz="quarter" idx="16"/>
          </p:nvPr>
        </p:nvSpPr>
        <p:spPr>
          <a:xfrm>
            <a:off x="660400" y="4622799"/>
            <a:ext cx="1511299" cy="1603012"/>
          </a:xfrm>
          <a:prstGeom prst="rect">
            <a:avLst/>
          </a:prstGeom>
        </p:spPr>
        <p:txBody>
          <a:bodyPr/>
          <a:lstStyle/>
          <a:p>
            <a:pPr lvl="0"/>
            <a:r>
              <a:rPr lang="en-US" noProof="0"/>
              <a:t>Click icon to add picture</a:t>
            </a:r>
          </a:p>
        </p:txBody>
      </p:sp>
      <p:sp>
        <p:nvSpPr>
          <p:cNvPr id="21" name="Picture Placeholder 2">
            <a:extLst/>
          </p:cNvPr>
          <p:cNvSpPr>
            <a:spLocks noGrp="1"/>
          </p:cNvSpPr>
          <p:nvPr>
            <p:ph type="pic" sz="quarter" idx="17"/>
          </p:nvPr>
        </p:nvSpPr>
        <p:spPr>
          <a:xfrm>
            <a:off x="2324100" y="4622799"/>
            <a:ext cx="1511299" cy="1603012"/>
          </a:xfrm>
          <a:prstGeom prst="rect">
            <a:avLst/>
          </a:prstGeom>
        </p:spPr>
        <p:txBody>
          <a:bodyPr/>
          <a:lstStyle/>
          <a:p>
            <a:pPr lvl="0"/>
            <a:r>
              <a:rPr lang="en-US" noProof="0"/>
              <a:t>Click icon to add picture</a:t>
            </a:r>
          </a:p>
        </p:txBody>
      </p:sp>
      <p:sp>
        <p:nvSpPr>
          <p:cNvPr id="22" name="Picture Placeholder 2">
            <a:extLst/>
          </p:cNvPr>
          <p:cNvSpPr>
            <a:spLocks noGrp="1"/>
          </p:cNvSpPr>
          <p:nvPr>
            <p:ph type="pic" sz="quarter" idx="18"/>
          </p:nvPr>
        </p:nvSpPr>
        <p:spPr>
          <a:xfrm>
            <a:off x="3987800" y="4622799"/>
            <a:ext cx="1511299" cy="1603012"/>
          </a:xfrm>
          <a:prstGeom prst="rect">
            <a:avLst/>
          </a:prstGeom>
        </p:spPr>
        <p:txBody>
          <a:bodyPr/>
          <a:lstStyle/>
          <a:p>
            <a:pPr lvl="0"/>
            <a:r>
              <a:rPr lang="en-US" noProof="0"/>
              <a:t>Click icon to add picture</a:t>
            </a:r>
          </a:p>
        </p:txBody>
      </p:sp>
      <p:sp>
        <p:nvSpPr>
          <p:cNvPr id="23" name="Picture Placeholder 2">
            <a:extLst/>
          </p:cNvPr>
          <p:cNvSpPr>
            <a:spLocks noGrp="1"/>
          </p:cNvSpPr>
          <p:nvPr>
            <p:ph type="pic" sz="quarter" idx="19"/>
          </p:nvPr>
        </p:nvSpPr>
        <p:spPr>
          <a:xfrm>
            <a:off x="6651336" y="1241787"/>
            <a:ext cx="1511299" cy="1603012"/>
          </a:xfrm>
          <a:prstGeom prst="rect">
            <a:avLst/>
          </a:prstGeom>
        </p:spPr>
        <p:txBody>
          <a:bodyPr/>
          <a:lstStyle/>
          <a:p>
            <a:pPr lvl="0"/>
            <a:r>
              <a:rPr lang="en-US" noProof="0"/>
              <a:t>Click icon to add picture</a:t>
            </a:r>
          </a:p>
        </p:txBody>
      </p:sp>
      <p:sp>
        <p:nvSpPr>
          <p:cNvPr id="24" name="Picture Placeholder 2">
            <a:extLst/>
          </p:cNvPr>
          <p:cNvSpPr>
            <a:spLocks noGrp="1"/>
          </p:cNvSpPr>
          <p:nvPr>
            <p:ph type="pic" sz="quarter" idx="20"/>
          </p:nvPr>
        </p:nvSpPr>
        <p:spPr>
          <a:xfrm>
            <a:off x="8315036" y="1241787"/>
            <a:ext cx="1511299" cy="1603012"/>
          </a:xfrm>
          <a:prstGeom prst="rect">
            <a:avLst/>
          </a:prstGeom>
        </p:spPr>
        <p:txBody>
          <a:bodyPr/>
          <a:lstStyle/>
          <a:p>
            <a:pPr lvl="0"/>
            <a:r>
              <a:rPr lang="en-US" noProof="0"/>
              <a:t>Click icon to add picture</a:t>
            </a:r>
          </a:p>
        </p:txBody>
      </p:sp>
      <p:sp>
        <p:nvSpPr>
          <p:cNvPr id="25" name="Picture Placeholder 2">
            <a:extLst/>
          </p:cNvPr>
          <p:cNvSpPr>
            <a:spLocks noGrp="1"/>
          </p:cNvSpPr>
          <p:nvPr>
            <p:ph type="pic" sz="quarter" idx="21"/>
          </p:nvPr>
        </p:nvSpPr>
        <p:spPr>
          <a:xfrm>
            <a:off x="9978736" y="1241787"/>
            <a:ext cx="1511299" cy="1603012"/>
          </a:xfrm>
          <a:prstGeom prst="rect">
            <a:avLst/>
          </a:prstGeom>
        </p:spPr>
        <p:txBody>
          <a:bodyPr/>
          <a:lstStyle/>
          <a:p>
            <a:pPr lvl="0"/>
            <a:r>
              <a:rPr lang="en-US" noProof="0"/>
              <a:t>Click icon to add picture</a:t>
            </a:r>
          </a:p>
        </p:txBody>
      </p:sp>
      <p:sp>
        <p:nvSpPr>
          <p:cNvPr id="26" name="Picture Placeholder 2">
            <a:extLst/>
          </p:cNvPr>
          <p:cNvSpPr>
            <a:spLocks noGrp="1"/>
          </p:cNvSpPr>
          <p:nvPr>
            <p:ph type="pic" sz="quarter" idx="22"/>
          </p:nvPr>
        </p:nvSpPr>
        <p:spPr>
          <a:xfrm>
            <a:off x="6651336" y="2932293"/>
            <a:ext cx="1511299" cy="1603012"/>
          </a:xfrm>
          <a:prstGeom prst="rect">
            <a:avLst/>
          </a:prstGeom>
        </p:spPr>
        <p:txBody>
          <a:bodyPr/>
          <a:lstStyle/>
          <a:p>
            <a:pPr lvl="0"/>
            <a:r>
              <a:rPr lang="en-US" noProof="0"/>
              <a:t>Click icon to add picture</a:t>
            </a:r>
          </a:p>
        </p:txBody>
      </p:sp>
      <p:sp>
        <p:nvSpPr>
          <p:cNvPr id="27" name="Picture Placeholder 2">
            <a:extLst/>
          </p:cNvPr>
          <p:cNvSpPr>
            <a:spLocks noGrp="1"/>
          </p:cNvSpPr>
          <p:nvPr>
            <p:ph type="pic" sz="quarter" idx="23"/>
          </p:nvPr>
        </p:nvSpPr>
        <p:spPr>
          <a:xfrm>
            <a:off x="8315036" y="2932293"/>
            <a:ext cx="1511299" cy="1603012"/>
          </a:xfrm>
          <a:prstGeom prst="rect">
            <a:avLst/>
          </a:prstGeom>
        </p:spPr>
        <p:txBody>
          <a:bodyPr/>
          <a:lstStyle/>
          <a:p>
            <a:pPr lvl="0"/>
            <a:r>
              <a:rPr lang="en-US" noProof="0"/>
              <a:t>Click icon to add picture</a:t>
            </a:r>
          </a:p>
        </p:txBody>
      </p:sp>
      <p:sp>
        <p:nvSpPr>
          <p:cNvPr id="28" name="Picture Placeholder 2">
            <a:extLst/>
          </p:cNvPr>
          <p:cNvSpPr>
            <a:spLocks noGrp="1"/>
          </p:cNvSpPr>
          <p:nvPr>
            <p:ph type="pic" sz="quarter" idx="24"/>
          </p:nvPr>
        </p:nvSpPr>
        <p:spPr>
          <a:xfrm>
            <a:off x="9978736" y="2932293"/>
            <a:ext cx="1511299" cy="1603012"/>
          </a:xfrm>
          <a:prstGeom prst="rect">
            <a:avLst/>
          </a:prstGeom>
        </p:spPr>
        <p:txBody>
          <a:bodyPr/>
          <a:lstStyle/>
          <a:p>
            <a:pPr lvl="0"/>
            <a:r>
              <a:rPr lang="en-US" noProof="0"/>
              <a:t>Click icon to add picture</a:t>
            </a:r>
          </a:p>
        </p:txBody>
      </p:sp>
      <p:sp>
        <p:nvSpPr>
          <p:cNvPr id="29" name="Picture Placeholder 2">
            <a:extLst/>
          </p:cNvPr>
          <p:cNvSpPr>
            <a:spLocks noGrp="1"/>
          </p:cNvSpPr>
          <p:nvPr>
            <p:ph type="pic" sz="quarter" idx="25"/>
          </p:nvPr>
        </p:nvSpPr>
        <p:spPr>
          <a:xfrm>
            <a:off x="6651336" y="4622799"/>
            <a:ext cx="1511299" cy="1603012"/>
          </a:xfrm>
          <a:prstGeom prst="rect">
            <a:avLst/>
          </a:prstGeom>
        </p:spPr>
        <p:txBody>
          <a:bodyPr/>
          <a:lstStyle/>
          <a:p>
            <a:pPr lvl="0"/>
            <a:r>
              <a:rPr lang="en-US" noProof="0"/>
              <a:t>Click icon to add picture</a:t>
            </a:r>
          </a:p>
        </p:txBody>
      </p:sp>
      <p:sp>
        <p:nvSpPr>
          <p:cNvPr id="30" name="Picture Placeholder 2">
            <a:extLst/>
          </p:cNvPr>
          <p:cNvSpPr>
            <a:spLocks noGrp="1"/>
          </p:cNvSpPr>
          <p:nvPr>
            <p:ph type="pic" sz="quarter" idx="26"/>
          </p:nvPr>
        </p:nvSpPr>
        <p:spPr>
          <a:xfrm>
            <a:off x="8315036" y="4622799"/>
            <a:ext cx="1511299" cy="1603012"/>
          </a:xfrm>
          <a:prstGeom prst="rect">
            <a:avLst/>
          </a:prstGeom>
        </p:spPr>
        <p:txBody>
          <a:bodyPr/>
          <a:lstStyle/>
          <a:p>
            <a:pPr lvl="0"/>
            <a:r>
              <a:rPr lang="en-US" noProof="0"/>
              <a:t>Click icon to add picture</a:t>
            </a:r>
          </a:p>
        </p:txBody>
      </p:sp>
      <p:sp>
        <p:nvSpPr>
          <p:cNvPr id="31" name="Picture Placeholder 2">
            <a:extLst/>
          </p:cNvPr>
          <p:cNvSpPr>
            <a:spLocks noGrp="1"/>
          </p:cNvSpPr>
          <p:nvPr>
            <p:ph type="pic" sz="quarter" idx="27"/>
          </p:nvPr>
        </p:nvSpPr>
        <p:spPr>
          <a:xfrm>
            <a:off x="9978736" y="4622799"/>
            <a:ext cx="1511299" cy="1603012"/>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82368996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Vertical Title and Tex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C474061-B17E-EB46-9726-2251F99F8117}"/>
              </a:ext>
            </a:extLst>
          </p:cNvPr>
          <p:cNvCxnSpPr>
            <a:cxnSpLocks/>
          </p:cNvCxnSpPr>
          <p:nvPr/>
        </p:nvCxnSpPr>
        <p:spPr>
          <a:xfrm>
            <a:off x="6096000" y="1736725"/>
            <a:ext cx="0" cy="3971925"/>
          </a:xfrm>
          <a:prstGeom prst="line">
            <a:avLst/>
          </a:prstGeom>
          <a:ln w="38100" cmpd="dbl">
            <a:solidFill>
              <a:srgbClr val="0070C0"/>
            </a:solidFill>
            <a:prstDash val="dashDot"/>
          </a:ln>
        </p:spPr>
        <p:style>
          <a:lnRef idx="1">
            <a:schemeClr val="accent1"/>
          </a:lnRef>
          <a:fillRef idx="0">
            <a:schemeClr val="accent1"/>
          </a:fillRef>
          <a:effectRef idx="0">
            <a:schemeClr val="accent1"/>
          </a:effectRef>
          <a:fontRef idx="minor">
            <a:schemeClr val="tx1"/>
          </a:fontRef>
        </p:style>
      </p:cxnSp>
      <p:sp>
        <p:nvSpPr>
          <p:cNvPr id="2" name="Picture Placeholder 2">
            <a:extLst/>
          </p:cNvPr>
          <p:cNvSpPr>
            <a:spLocks noGrp="1"/>
          </p:cNvSpPr>
          <p:nvPr>
            <p:ph type="pic" sz="quarter" idx="10"/>
          </p:nvPr>
        </p:nvSpPr>
        <p:spPr>
          <a:xfrm>
            <a:off x="521251" y="1241786"/>
            <a:ext cx="2500243" cy="2455571"/>
          </a:xfrm>
          <a:prstGeom prst="rect">
            <a:avLst/>
          </a:prstGeom>
        </p:spPr>
        <p:txBody>
          <a:bodyPr/>
          <a:lstStyle/>
          <a:p>
            <a:pPr lvl="0"/>
            <a:r>
              <a:rPr lang="en-US" noProof="0"/>
              <a:t>Click icon to add picture</a:t>
            </a:r>
          </a:p>
        </p:txBody>
      </p:sp>
      <p:sp>
        <p:nvSpPr>
          <p:cNvPr id="34" name="Picture Placeholder 2">
            <a:extLst/>
          </p:cNvPr>
          <p:cNvSpPr>
            <a:spLocks noGrp="1"/>
          </p:cNvSpPr>
          <p:nvPr>
            <p:ph type="pic" sz="quarter" idx="11"/>
          </p:nvPr>
        </p:nvSpPr>
        <p:spPr>
          <a:xfrm>
            <a:off x="3278808" y="1241786"/>
            <a:ext cx="2500243" cy="2455571"/>
          </a:xfrm>
          <a:prstGeom prst="rect">
            <a:avLst/>
          </a:prstGeom>
        </p:spPr>
        <p:txBody>
          <a:bodyPr/>
          <a:lstStyle/>
          <a:p>
            <a:pPr lvl="0"/>
            <a:r>
              <a:rPr lang="en-US" noProof="0"/>
              <a:t>Click icon to add picture</a:t>
            </a:r>
          </a:p>
        </p:txBody>
      </p:sp>
      <p:sp>
        <p:nvSpPr>
          <p:cNvPr id="35" name="Picture Placeholder 2">
            <a:extLst/>
          </p:cNvPr>
          <p:cNvSpPr>
            <a:spLocks noGrp="1"/>
          </p:cNvSpPr>
          <p:nvPr>
            <p:ph type="pic" sz="quarter" idx="12"/>
          </p:nvPr>
        </p:nvSpPr>
        <p:spPr>
          <a:xfrm>
            <a:off x="521251" y="3945230"/>
            <a:ext cx="2500243" cy="2455571"/>
          </a:xfrm>
          <a:prstGeom prst="rect">
            <a:avLst/>
          </a:prstGeom>
        </p:spPr>
        <p:txBody>
          <a:bodyPr/>
          <a:lstStyle/>
          <a:p>
            <a:pPr lvl="0"/>
            <a:r>
              <a:rPr lang="en-US" noProof="0"/>
              <a:t>Click icon to add picture</a:t>
            </a:r>
          </a:p>
        </p:txBody>
      </p:sp>
      <p:sp>
        <p:nvSpPr>
          <p:cNvPr id="36" name="Picture Placeholder 2">
            <a:extLst/>
          </p:cNvPr>
          <p:cNvSpPr>
            <a:spLocks noGrp="1"/>
          </p:cNvSpPr>
          <p:nvPr>
            <p:ph type="pic" sz="quarter" idx="13"/>
          </p:nvPr>
        </p:nvSpPr>
        <p:spPr>
          <a:xfrm>
            <a:off x="3278808" y="3945230"/>
            <a:ext cx="2500243" cy="2455571"/>
          </a:xfrm>
          <a:prstGeom prst="rect">
            <a:avLst/>
          </a:prstGeom>
        </p:spPr>
        <p:txBody>
          <a:bodyPr/>
          <a:lstStyle/>
          <a:p>
            <a:pPr lvl="0"/>
            <a:r>
              <a:rPr lang="en-US" noProof="0"/>
              <a:t>Click icon to add picture</a:t>
            </a:r>
          </a:p>
        </p:txBody>
      </p:sp>
      <p:sp>
        <p:nvSpPr>
          <p:cNvPr id="37" name="Picture Placeholder 2">
            <a:extLst/>
          </p:cNvPr>
          <p:cNvSpPr>
            <a:spLocks noGrp="1"/>
          </p:cNvSpPr>
          <p:nvPr>
            <p:ph type="pic" sz="quarter" idx="14"/>
          </p:nvPr>
        </p:nvSpPr>
        <p:spPr>
          <a:xfrm>
            <a:off x="6412949" y="1241786"/>
            <a:ext cx="2500243" cy="2455571"/>
          </a:xfrm>
          <a:prstGeom prst="rect">
            <a:avLst/>
          </a:prstGeom>
        </p:spPr>
        <p:txBody>
          <a:bodyPr/>
          <a:lstStyle/>
          <a:p>
            <a:pPr lvl="0"/>
            <a:r>
              <a:rPr lang="en-US" noProof="0"/>
              <a:t>Click icon to add picture</a:t>
            </a:r>
          </a:p>
        </p:txBody>
      </p:sp>
      <p:sp>
        <p:nvSpPr>
          <p:cNvPr id="38" name="Picture Placeholder 2">
            <a:extLst/>
          </p:cNvPr>
          <p:cNvSpPr>
            <a:spLocks noGrp="1"/>
          </p:cNvSpPr>
          <p:nvPr>
            <p:ph type="pic" sz="quarter" idx="15"/>
          </p:nvPr>
        </p:nvSpPr>
        <p:spPr>
          <a:xfrm>
            <a:off x="9170506" y="1241786"/>
            <a:ext cx="2500243" cy="2455571"/>
          </a:xfrm>
          <a:prstGeom prst="rect">
            <a:avLst/>
          </a:prstGeom>
        </p:spPr>
        <p:txBody>
          <a:bodyPr/>
          <a:lstStyle/>
          <a:p>
            <a:pPr lvl="0"/>
            <a:r>
              <a:rPr lang="en-US" noProof="0"/>
              <a:t>Click icon to add picture</a:t>
            </a:r>
          </a:p>
        </p:txBody>
      </p:sp>
      <p:sp>
        <p:nvSpPr>
          <p:cNvPr id="39" name="Picture Placeholder 2">
            <a:extLst/>
          </p:cNvPr>
          <p:cNvSpPr>
            <a:spLocks noGrp="1"/>
          </p:cNvSpPr>
          <p:nvPr>
            <p:ph type="pic" sz="quarter" idx="16"/>
          </p:nvPr>
        </p:nvSpPr>
        <p:spPr>
          <a:xfrm>
            <a:off x="6412949" y="3945230"/>
            <a:ext cx="2500243" cy="2455571"/>
          </a:xfrm>
          <a:prstGeom prst="rect">
            <a:avLst/>
          </a:prstGeom>
        </p:spPr>
        <p:txBody>
          <a:bodyPr/>
          <a:lstStyle/>
          <a:p>
            <a:pPr lvl="0"/>
            <a:r>
              <a:rPr lang="en-US" noProof="0"/>
              <a:t>Click icon to add picture</a:t>
            </a:r>
          </a:p>
        </p:txBody>
      </p:sp>
      <p:sp>
        <p:nvSpPr>
          <p:cNvPr id="40" name="Picture Placeholder 2">
            <a:extLst/>
          </p:cNvPr>
          <p:cNvSpPr>
            <a:spLocks noGrp="1"/>
          </p:cNvSpPr>
          <p:nvPr>
            <p:ph type="pic" sz="quarter" idx="17"/>
          </p:nvPr>
        </p:nvSpPr>
        <p:spPr>
          <a:xfrm>
            <a:off x="9170506" y="3945230"/>
            <a:ext cx="2500243" cy="2455571"/>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107483409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0" y="0"/>
            <a:ext cx="12192000" cy="6858000"/>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118927508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337930" y="981487"/>
            <a:ext cx="2782956" cy="5332344"/>
          </a:xfrm>
          <a:prstGeom prst="rect">
            <a:avLst/>
          </a:prstGeom>
        </p:spPr>
        <p:txBody>
          <a:bodyPr/>
          <a:lstStyle/>
          <a:p>
            <a:pPr lvl="0"/>
            <a:r>
              <a:rPr lang="en-US" noProof="0"/>
              <a:t>Click icon to add picture</a:t>
            </a:r>
          </a:p>
        </p:txBody>
      </p:sp>
      <p:sp>
        <p:nvSpPr>
          <p:cNvPr id="4" name="Picture Placeholder 2">
            <a:extLst/>
          </p:cNvPr>
          <p:cNvSpPr>
            <a:spLocks noGrp="1"/>
          </p:cNvSpPr>
          <p:nvPr>
            <p:ph type="pic" sz="quarter" idx="11"/>
          </p:nvPr>
        </p:nvSpPr>
        <p:spPr>
          <a:xfrm>
            <a:off x="3313044" y="981487"/>
            <a:ext cx="2782956" cy="5332344"/>
          </a:xfrm>
          <a:prstGeom prst="rect">
            <a:avLst/>
          </a:prstGeom>
        </p:spPr>
        <p:txBody>
          <a:bodyPr/>
          <a:lstStyle/>
          <a:p>
            <a:pPr lvl="0"/>
            <a:r>
              <a:rPr lang="en-US" noProof="0"/>
              <a:t>Click icon to add picture</a:t>
            </a:r>
          </a:p>
        </p:txBody>
      </p:sp>
      <p:sp>
        <p:nvSpPr>
          <p:cNvPr id="5" name="Picture Placeholder 2">
            <a:extLst/>
          </p:cNvPr>
          <p:cNvSpPr>
            <a:spLocks noGrp="1"/>
          </p:cNvSpPr>
          <p:nvPr>
            <p:ph type="pic" sz="quarter" idx="12"/>
          </p:nvPr>
        </p:nvSpPr>
        <p:spPr>
          <a:xfrm>
            <a:off x="6288158" y="981487"/>
            <a:ext cx="2782956" cy="5332344"/>
          </a:xfrm>
          <a:prstGeom prst="rect">
            <a:avLst/>
          </a:prstGeom>
        </p:spPr>
        <p:txBody>
          <a:bodyPr/>
          <a:lstStyle/>
          <a:p>
            <a:pPr lvl="0"/>
            <a:r>
              <a:rPr lang="en-US" noProof="0"/>
              <a:t>Click icon to add picture</a:t>
            </a:r>
          </a:p>
        </p:txBody>
      </p:sp>
      <p:sp>
        <p:nvSpPr>
          <p:cNvPr id="6" name="Picture Placeholder 2">
            <a:extLst/>
          </p:cNvPr>
          <p:cNvSpPr>
            <a:spLocks noGrp="1"/>
          </p:cNvSpPr>
          <p:nvPr>
            <p:ph type="pic" sz="quarter" idx="13"/>
          </p:nvPr>
        </p:nvSpPr>
        <p:spPr>
          <a:xfrm>
            <a:off x="9263272" y="981487"/>
            <a:ext cx="2782956" cy="5332344"/>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346080431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3707027" y="0"/>
            <a:ext cx="2883243" cy="3429000"/>
          </a:xfrm>
          <a:prstGeom prst="rect">
            <a:avLst/>
          </a:prstGeom>
        </p:spPr>
        <p:txBody>
          <a:bodyPr/>
          <a:lstStyle/>
          <a:p>
            <a:pPr lvl="0"/>
            <a:r>
              <a:rPr lang="en-US" noProof="0"/>
              <a:t>Click icon to add picture</a:t>
            </a:r>
          </a:p>
        </p:txBody>
      </p:sp>
      <p:sp>
        <p:nvSpPr>
          <p:cNvPr id="11" name="Picture Placeholder 2">
            <a:extLst/>
          </p:cNvPr>
          <p:cNvSpPr>
            <a:spLocks noGrp="1"/>
          </p:cNvSpPr>
          <p:nvPr>
            <p:ph type="pic" sz="quarter" idx="11"/>
          </p:nvPr>
        </p:nvSpPr>
        <p:spPr>
          <a:xfrm>
            <a:off x="3707027" y="3429000"/>
            <a:ext cx="2883243" cy="3429000"/>
          </a:xfrm>
          <a:prstGeom prst="rect">
            <a:avLst/>
          </a:prstGeom>
        </p:spPr>
        <p:txBody>
          <a:bodyPr/>
          <a:lstStyle/>
          <a:p>
            <a:pPr lvl="0"/>
            <a:r>
              <a:rPr lang="en-US" noProof="0"/>
              <a:t>Click icon to add picture</a:t>
            </a:r>
          </a:p>
        </p:txBody>
      </p:sp>
      <p:sp>
        <p:nvSpPr>
          <p:cNvPr id="12" name="Picture Placeholder 2">
            <a:extLst/>
          </p:cNvPr>
          <p:cNvSpPr>
            <a:spLocks noGrp="1"/>
          </p:cNvSpPr>
          <p:nvPr>
            <p:ph type="pic" sz="quarter" idx="12"/>
          </p:nvPr>
        </p:nvSpPr>
        <p:spPr>
          <a:xfrm>
            <a:off x="6590270" y="0"/>
            <a:ext cx="2883243" cy="3429000"/>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65499829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E1A2EE-6303-5F49-859B-6474F1D84504}"/>
              </a:ext>
            </a:extLst>
          </p:cNvPr>
          <p:cNvSpPr/>
          <p:nvPr/>
        </p:nvSpPr>
        <p:spPr>
          <a:xfrm>
            <a:off x="9753600" y="0"/>
            <a:ext cx="2438400" cy="6858000"/>
          </a:xfrm>
          <a:prstGeom prst="rect">
            <a:avLst/>
          </a:prstGeom>
          <a:solidFill>
            <a:srgbClr val="68B1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Picture Placeholder 2">
            <a:extLst/>
          </p:cNvPr>
          <p:cNvSpPr>
            <a:spLocks noGrp="1"/>
          </p:cNvSpPr>
          <p:nvPr>
            <p:ph type="pic" sz="quarter" idx="11"/>
          </p:nvPr>
        </p:nvSpPr>
        <p:spPr>
          <a:xfrm>
            <a:off x="7943849" y="171450"/>
            <a:ext cx="4075671" cy="6172200"/>
          </a:xfrm>
          <a:prstGeom prst="rect">
            <a:avLst/>
          </a:prstGeom>
        </p:spPr>
        <p:txBody>
          <a:bodyPr/>
          <a:lstStyle/>
          <a:p>
            <a:pPr lvl="0"/>
            <a:r>
              <a:rPr lang="en-US" noProof="0"/>
              <a:t>Click icon to add picture</a:t>
            </a:r>
            <a:endParaRPr lang="en-US" noProof="0" dirty="0"/>
          </a:p>
        </p:txBody>
      </p:sp>
      <p:sp>
        <p:nvSpPr>
          <p:cNvPr id="6" name="Picture Placeholder 2">
            <a:extLst/>
          </p:cNvPr>
          <p:cNvSpPr>
            <a:spLocks noGrp="1"/>
          </p:cNvSpPr>
          <p:nvPr>
            <p:ph type="pic" sz="quarter" idx="12"/>
          </p:nvPr>
        </p:nvSpPr>
        <p:spPr>
          <a:xfrm>
            <a:off x="5266810" y="2938932"/>
            <a:ext cx="2572780" cy="3728568"/>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94760758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B54797-C5F8-5A43-AB43-4FAE64EBF999}"/>
              </a:ext>
            </a:extLst>
          </p:cNvPr>
          <p:cNvSpPr/>
          <p:nvPr/>
        </p:nvSpPr>
        <p:spPr>
          <a:xfrm>
            <a:off x="6667500" y="609600"/>
            <a:ext cx="2438400" cy="3790950"/>
          </a:xfrm>
          <a:prstGeom prst="rect">
            <a:avLst/>
          </a:prstGeom>
          <a:solidFill>
            <a:srgbClr val="68B1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Picture Placeholder 2">
            <a:extLst/>
          </p:cNvPr>
          <p:cNvSpPr>
            <a:spLocks noGrp="1"/>
          </p:cNvSpPr>
          <p:nvPr>
            <p:ph type="pic" sz="quarter" idx="11"/>
          </p:nvPr>
        </p:nvSpPr>
        <p:spPr>
          <a:xfrm>
            <a:off x="3409950" y="1276350"/>
            <a:ext cx="4476750" cy="5581650"/>
          </a:xfrm>
          <a:prstGeom prst="rect">
            <a:avLst/>
          </a:prstGeom>
        </p:spPr>
        <p:txBody>
          <a:bodyPr/>
          <a:lstStyle/>
          <a:p>
            <a:pPr lvl="0"/>
            <a:r>
              <a:rPr lang="en-US" noProof="0"/>
              <a:t>Click icon to add picture</a:t>
            </a:r>
            <a:endParaRPr lang="en-US" noProof="0" dirty="0"/>
          </a:p>
        </p:txBody>
      </p:sp>
    </p:spTree>
    <p:extLst>
      <p:ext uri="{BB962C8B-B14F-4D97-AF65-F5344CB8AC3E}">
        <p14:creationId xmlns:p14="http://schemas.microsoft.com/office/powerpoint/2010/main" val="218950617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711968" y="0"/>
            <a:ext cx="2160588" cy="2160588"/>
          </a:xfrm>
          <a:prstGeom prst="rect">
            <a:avLst/>
          </a:prstGeom>
        </p:spPr>
        <p:txBody>
          <a:bodyPr/>
          <a:lstStyle/>
          <a:p>
            <a:pPr lvl="0"/>
            <a:r>
              <a:rPr lang="en-US" noProof="0"/>
              <a:t>Click icon to add picture</a:t>
            </a:r>
          </a:p>
        </p:txBody>
      </p:sp>
      <p:sp>
        <p:nvSpPr>
          <p:cNvPr id="5" name="Picture Placeholder 3"/>
          <p:cNvSpPr>
            <a:spLocks noGrp="1"/>
          </p:cNvSpPr>
          <p:nvPr>
            <p:ph type="pic" sz="quarter" idx="11"/>
          </p:nvPr>
        </p:nvSpPr>
        <p:spPr>
          <a:xfrm>
            <a:off x="7872556" y="2160588"/>
            <a:ext cx="2160588" cy="2160588"/>
          </a:xfrm>
          <a:prstGeom prst="rect">
            <a:avLst/>
          </a:prstGeom>
        </p:spPr>
        <p:txBody>
          <a:bodyPr/>
          <a:lstStyle/>
          <a:p>
            <a:pPr lvl="0"/>
            <a:r>
              <a:rPr lang="en-US" noProof="0"/>
              <a:t>Click icon to add picture</a:t>
            </a:r>
          </a:p>
        </p:txBody>
      </p:sp>
      <p:sp>
        <p:nvSpPr>
          <p:cNvPr id="6" name="Picture Placeholder 3"/>
          <p:cNvSpPr>
            <a:spLocks noGrp="1"/>
          </p:cNvSpPr>
          <p:nvPr>
            <p:ph type="pic" sz="quarter" idx="12"/>
          </p:nvPr>
        </p:nvSpPr>
        <p:spPr>
          <a:xfrm>
            <a:off x="10033144" y="4321176"/>
            <a:ext cx="2160588" cy="2160588"/>
          </a:xfrm>
          <a:prstGeom prst="rect">
            <a:avLst/>
          </a:prstGeom>
        </p:spPr>
        <p:txBody>
          <a:bodyPr/>
          <a:lstStyle/>
          <a:p>
            <a:pPr lvl="0"/>
            <a:r>
              <a:rPr lang="en-US" noProof="0"/>
              <a:t>Click icon to add picture</a:t>
            </a:r>
          </a:p>
        </p:txBody>
      </p:sp>
      <p:sp>
        <p:nvSpPr>
          <p:cNvPr id="7" name="Picture Placeholder 3"/>
          <p:cNvSpPr>
            <a:spLocks noGrp="1"/>
          </p:cNvSpPr>
          <p:nvPr>
            <p:ph type="pic" sz="quarter" idx="13"/>
          </p:nvPr>
        </p:nvSpPr>
        <p:spPr>
          <a:xfrm>
            <a:off x="7872556" y="0"/>
            <a:ext cx="2160588" cy="2160588"/>
          </a:xfrm>
          <a:prstGeom prst="rect">
            <a:avLst/>
          </a:prstGeom>
        </p:spPr>
        <p:txBody>
          <a:bodyPr/>
          <a:lstStyle/>
          <a:p>
            <a:pPr lvl="0"/>
            <a:r>
              <a:rPr lang="en-US" noProof="0"/>
              <a:t>Click icon to add picture</a:t>
            </a:r>
          </a:p>
        </p:txBody>
      </p:sp>
      <p:sp>
        <p:nvSpPr>
          <p:cNvPr id="8" name="Picture Placeholder 3"/>
          <p:cNvSpPr>
            <a:spLocks noGrp="1"/>
          </p:cNvSpPr>
          <p:nvPr>
            <p:ph type="pic" sz="quarter" idx="14"/>
          </p:nvPr>
        </p:nvSpPr>
        <p:spPr>
          <a:xfrm>
            <a:off x="10033144" y="2160588"/>
            <a:ext cx="2160588" cy="2160588"/>
          </a:xfrm>
          <a:prstGeom prst="rect">
            <a:avLst/>
          </a:prstGeom>
        </p:spPr>
        <p:txBody>
          <a:bodyPr/>
          <a:lstStyle/>
          <a:p>
            <a:pPr lvl="0"/>
            <a:r>
              <a:rPr lang="en-US" noProof="0"/>
              <a:t>Click icon to add picture</a:t>
            </a:r>
          </a:p>
        </p:txBody>
      </p:sp>
      <p:sp>
        <p:nvSpPr>
          <p:cNvPr id="9" name="Picture Placeholder 3"/>
          <p:cNvSpPr>
            <a:spLocks noGrp="1"/>
          </p:cNvSpPr>
          <p:nvPr>
            <p:ph type="pic" sz="quarter" idx="15"/>
          </p:nvPr>
        </p:nvSpPr>
        <p:spPr>
          <a:xfrm>
            <a:off x="10033144" y="0"/>
            <a:ext cx="2160588" cy="2160588"/>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233755695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0" r:id="rId1"/>
    <p:sldLayoutId id="2147483690" r:id="rId2"/>
    <p:sldLayoutId id="2147483691" r:id="rId3"/>
    <p:sldLayoutId id="2147483681" r:id="rId4"/>
    <p:sldLayoutId id="2147483682" r:id="rId5"/>
    <p:sldLayoutId id="2147483683" r:id="rId6"/>
    <p:sldLayoutId id="2147483692" r:id="rId7"/>
    <p:sldLayoutId id="2147483693" r:id="rId8"/>
    <p:sldLayoutId id="2147483685" r:id="rId9"/>
    <p:sldLayoutId id="2147483695" r:id="rId10"/>
    <p:sldLayoutId id="2147483696" r:id="rId11"/>
    <p:sldLayoutId id="2147483697" r:id="rId12"/>
    <p:sldLayoutId id="2147483699" r:id="rId13"/>
    <p:sldLayoutId id="2147483700" r:id="rId14"/>
  </p:sldLayoutIdLst>
  <p:transition spd="slow">
    <p:push dir="u"/>
  </p:transition>
  <p:hf sldNum="0" hdr="0" dt="0"/>
  <p:txStyles>
    <p:titleStyle>
      <a:lvl1pPr algn="l" rtl="0" eaLnBrk="1" fontAlgn="base" hangingPunct="1">
        <a:lnSpc>
          <a:spcPct val="90000"/>
        </a:lnSpc>
        <a:spcBef>
          <a:spcPct val="0"/>
        </a:spcBef>
        <a:spcAft>
          <a:spcPct val="0"/>
        </a:spcAft>
        <a:defRPr sz="4400" kern="1200">
          <a:solidFill>
            <a:schemeClr val="tx1"/>
          </a:solidFill>
          <a:latin typeface="+mj-lt"/>
          <a:ea typeface="ＭＳ Ｐゴシック" panose="020B0600070205080204"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panose="020B0600070205080204" pitchFamily="34" charset="-128"/>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Placeholder 8">
            <a:extLst>
              <a:ext uri="{FF2B5EF4-FFF2-40B4-BE49-F238E27FC236}">
                <a16:creationId xmlns:a16="http://schemas.microsoft.com/office/drawing/2014/main" id="{E00013AD-7880-5142-BD42-5FBB30A710F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E8BB8826-E06D-7A4C-ADA8-8F5AF473BB8C}"/>
              </a:ext>
            </a:extLst>
          </p:cNvPr>
          <p:cNvSpPr/>
          <p:nvPr/>
        </p:nvSpPr>
        <p:spPr>
          <a:xfrm>
            <a:off x="0" y="0"/>
            <a:ext cx="12192000" cy="6858000"/>
          </a:xfrm>
          <a:prstGeom prst="rect">
            <a:avLst/>
          </a:pr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Прямоугольник 4">
            <a:extLst>
              <a:ext uri="{FF2B5EF4-FFF2-40B4-BE49-F238E27FC236}">
                <a16:creationId xmlns:a16="http://schemas.microsoft.com/office/drawing/2014/main" id="{41EFF167-3FB5-3F47-91AA-36B829D5A6C7}"/>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607" y="617306"/>
            <a:ext cx="5623388" cy="5623388"/>
          </a:xfrm>
          <a:prstGeom prst="rect">
            <a:avLst/>
          </a:prstGeom>
        </p:spPr>
      </p:pic>
      <p:sp>
        <p:nvSpPr>
          <p:cNvPr id="7173" name="Rectangle 5">
            <a:extLst>
              <a:ext uri="{FF2B5EF4-FFF2-40B4-BE49-F238E27FC236}">
                <a16:creationId xmlns:a16="http://schemas.microsoft.com/office/drawing/2014/main" id="{458E4F2C-5A1C-4746-98CD-1DEC89199A1E}"/>
              </a:ext>
            </a:extLst>
          </p:cNvPr>
          <p:cNvSpPr>
            <a:spLocks noChangeArrowheads="1"/>
          </p:cNvSpPr>
          <p:nvPr/>
        </p:nvSpPr>
        <p:spPr bwMode="auto">
          <a:xfrm>
            <a:off x="945944" y="2841518"/>
            <a:ext cx="41767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20000"/>
              </a:lnSpc>
            </a:pPr>
            <a:r>
              <a:rPr lang="en-US" altLang="en-US" sz="3200" b="1" dirty="0">
                <a:latin typeface="Arial" panose="020B0604020202020204" pitchFamily="34" charset="0"/>
                <a:cs typeface="Arial" panose="020B0604020202020204" pitchFamily="34" charset="0"/>
              </a:rPr>
              <a:t>DINING WITH</a:t>
            </a:r>
          </a:p>
          <a:p>
            <a:pPr algn="ctr" eaLnBrk="1" hangingPunct="1">
              <a:lnSpc>
                <a:spcPct val="120000"/>
              </a:lnSpc>
            </a:pPr>
            <a:r>
              <a:rPr lang="en-US" altLang="en-US" sz="3200" b="1" dirty="0">
                <a:solidFill>
                  <a:srgbClr val="6B9EA5"/>
                </a:solidFill>
                <a:latin typeface="Arial" panose="020B0604020202020204" pitchFamily="34" charset="0"/>
                <a:cs typeface="Arial" panose="020B0604020202020204" pitchFamily="34" charset="0"/>
              </a:rPr>
              <a:t>CONFIDENCE</a:t>
            </a:r>
          </a:p>
          <a:p>
            <a:pPr algn="ctr" eaLnBrk="1" hangingPunct="1">
              <a:lnSpc>
                <a:spcPct val="120000"/>
              </a:lnSpc>
            </a:pPr>
            <a:endParaRPr lang="en-US" alt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40586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6" name="Rectangle 5">
            <a:extLst>
              <a:ext uri="{FF2B5EF4-FFF2-40B4-BE49-F238E27FC236}">
                <a16:creationId xmlns:a16="http://schemas.microsoft.com/office/drawing/2014/main" id="{D666717F-9B8B-B949-AFB6-6FC00AFBFAA5}"/>
              </a:ext>
            </a:extLst>
          </p:cNvPr>
          <p:cNvSpPr>
            <a:spLocks noChangeArrowheads="1"/>
          </p:cNvSpPr>
          <p:nvPr/>
        </p:nvSpPr>
        <p:spPr bwMode="auto">
          <a:xfrm>
            <a:off x="3000063" y="217139"/>
            <a:ext cx="61918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dirty="0">
                <a:solidFill>
                  <a:srgbClr val="000000"/>
                </a:solidFill>
                <a:latin typeface="Arial" panose="020B0604020202020204" pitchFamily="34" charset="0"/>
                <a:cs typeface="Arial" panose="020B0604020202020204" pitchFamily="34" charset="0"/>
              </a:rPr>
              <a:t>BUSINESS</a:t>
            </a:r>
            <a:r>
              <a:rPr lang="en-US" altLang="en-US" sz="4800" b="1" dirty="0">
                <a:solidFill>
                  <a:srgbClr val="6B9EA5"/>
                </a:solidFill>
                <a:latin typeface="Arial" panose="020B0604020202020204" pitchFamily="34" charset="0"/>
                <a:cs typeface="Arial" panose="020B0604020202020204" pitchFamily="34" charset="0"/>
              </a:rPr>
              <a:t> SEATING</a:t>
            </a:r>
          </a:p>
        </p:txBody>
      </p:sp>
      <p:grpSp>
        <p:nvGrpSpPr>
          <p:cNvPr id="5" name="Group 33">
            <a:extLst>
              <a:ext uri="{FF2B5EF4-FFF2-40B4-BE49-F238E27FC236}">
                <a16:creationId xmlns:a16="http://schemas.microsoft.com/office/drawing/2014/main" id="{DD5435AC-E002-A44C-9129-4270143F39C2}"/>
              </a:ext>
            </a:extLst>
          </p:cNvPr>
          <p:cNvGrpSpPr>
            <a:grpSpLocks/>
          </p:cNvGrpSpPr>
          <p:nvPr/>
        </p:nvGrpSpPr>
        <p:grpSpPr bwMode="auto">
          <a:xfrm>
            <a:off x="11718052" y="21248"/>
            <a:ext cx="539176" cy="369296"/>
            <a:chOff x="11718435" y="20491"/>
            <a:chExt cx="539421" cy="370295"/>
          </a:xfrm>
        </p:grpSpPr>
        <p:sp>
          <p:nvSpPr>
            <p:cNvPr id="7" name="Teardrop 6">
              <a:extLst>
                <a:ext uri="{FF2B5EF4-FFF2-40B4-BE49-F238E27FC236}">
                  <a16:creationId xmlns:a16="http://schemas.microsoft.com/office/drawing/2014/main" id="{F1B50137-2F5C-9C48-A2E6-B1EF5FB49E9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8" name="TextBox 35">
              <a:extLst>
                <a:ext uri="{FF2B5EF4-FFF2-40B4-BE49-F238E27FC236}">
                  <a16:creationId xmlns:a16="http://schemas.microsoft.com/office/drawing/2014/main" id="{5FA93A02-40E4-E443-872F-2AF854FEE427}"/>
                </a:ext>
              </a:extLst>
            </p:cNvPr>
            <p:cNvSpPr txBox="1">
              <a:spLocks noChangeArrowheads="1"/>
            </p:cNvSpPr>
            <p:nvPr/>
          </p:nvSpPr>
          <p:spPr bwMode="auto">
            <a:xfrm>
              <a:off x="11718435" y="20491"/>
              <a:ext cx="539421"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00" b="1" dirty="0">
                  <a:solidFill>
                    <a:schemeClr val="bg1"/>
                  </a:solidFill>
                  <a:latin typeface="Raleway" panose="020B0503030101060003" pitchFamily="34" charset="77"/>
                </a:rPr>
                <a:t>10</a:t>
              </a:r>
              <a:endParaRPr lang="id-ID" altLang="en-US" sz="1200" dirty="0">
                <a:solidFill>
                  <a:schemeClr val="bg1"/>
                </a:solidFill>
                <a:latin typeface="Raleway" panose="020B0503030101060003" pitchFamily="34" charset="77"/>
              </a:endParaRPr>
            </a:p>
          </p:txBody>
        </p:sp>
      </p:grpSp>
      <p:grpSp>
        <p:nvGrpSpPr>
          <p:cNvPr id="17"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18" name="Rectangle 17">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9"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0"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1"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3"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61438451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Placeholder 2">
            <a:extLst>
              <a:ext uri="{FF2B5EF4-FFF2-40B4-BE49-F238E27FC236}">
                <a16:creationId xmlns:a16="http://schemas.microsoft.com/office/drawing/2014/main" id="{6D5905DA-EBA4-F444-B3B9-B40681A6B66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4B4122DD-6607-F74B-B5A4-2A7CD490645B}"/>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27651" name="Rectangle 5">
            <a:extLst>
              <a:ext uri="{FF2B5EF4-FFF2-40B4-BE49-F238E27FC236}">
                <a16:creationId xmlns:a16="http://schemas.microsoft.com/office/drawing/2014/main" id="{C05F65B1-BD0A-FD4B-BCEA-C88DA0D5179E}"/>
              </a:ext>
            </a:extLst>
          </p:cNvPr>
          <p:cNvSpPr>
            <a:spLocks noChangeArrowheads="1"/>
          </p:cNvSpPr>
          <p:nvPr/>
        </p:nvSpPr>
        <p:spPr bwMode="auto">
          <a:xfrm>
            <a:off x="3404403" y="2644170"/>
            <a:ext cx="538320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dirty="0">
                <a:solidFill>
                  <a:schemeClr val="bg1"/>
                </a:solidFill>
                <a:latin typeface="Arial" panose="020B0604020202020204" pitchFamily="34" charset="0"/>
                <a:cs typeface="Arial" panose="020B0604020202020204" pitchFamily="34" charset="0"/>
              </a:rPr>
              <a:t>HOW TO BE A</a:t>
            </a:r>
          </a:p>
          <a:p>
            <a:pPr algn="ctr" eaLnBrk="1" hangingPunct="1"/>
            <a:r>
              <a:rPr lang="en-US" altLang="en-US" sz="4800" b="1" dirty="0">
                <a:solidFill>
                  <a:schemeClr val="bg1"/>
                </a:solidFill>
                <a:latin typeface="Arial" panose="020B0604020202020204" pitchFamily="34" charset="0"/>
                <a:cs typeface="Arial" panose="020B0604020202020204" pitchFamily="34" charset="0"/>
              </a:rPr>
              <a:t>GRACIOUS HOST</a:t>
            </a:r>
          </a:p>
        </p:txBody>
      </p:sp>
      <p:grpSp>
        <p:nvGrpSpPr>
          <p:cNvPr id="6" name="Group 33">
            <a:extLst>
              <a:ext uri="{FF2B5EF4-FFF2-40B4-BE49-F238E27FC236}">
                <a16:creationId xmlns:a16="http://schemas.microsoft.com/office/drawing/2014/main" id="{DD5435AC-E002-A44C-9129-4270143F39C2}"/>
              </a:ext>
            </a:extLst>
          </p:cNvPr>
          <p:cNvGrpSpPr>
            <a:grpSpLocks/>
          </p:cNvGrpSpPr>
          <p:nvPr/>
        </p:nvGrpSpPr>
        <p:grpSpPr bwMode="auto">
          <a:xfrm>
            <a:off x="11727676" y="21248"/>
            <a:ext cx="519939" cy="369296"/>
            <a:chOff x="11728058" y="20491"/>
            <a:chExt cx="520175" cy="370295"/>
          </a:xfrm>
        </p:grpSpPr>
        <p:sp>
          <p:nvSpPr>
            <p:cNvPr id="7" name="Teardrop 6">
              <a:extLst>
                <a:ext uri="{FF2B5EF4-FFF2-40B4-BE49-F238E27FC236}">
                  <a16:creationId xmlns:a16="http://schemas.microsoft.com/office/drawing/2014/main" id="{F1B50137-2F5C-9C48-A2E6-B1EF5FB49E9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8" name="TextBox 35">
              <a:extLst>
                <a:ext uri="{FF2B5EF4-FFF2-40B4-BE49-F238E27FC236}">
                  <a16:creationId xmlns:a16="http://schemas.microsoft.com/office/drawing/2014/main" id="{5FA93A02-40E4-E443-872F-2AF854FEE427}"/>
                </a:ext>
              </a:extLst>
            </p:cNvPr>
            <p:cNvSpPr txBox="1">
              <a:spLocks noChangeArrowheads="1"/>
            </p:cNvSpPr>
            <p:nvPr/>
          </p:nvSpPr>
          <p:spPr bwMode="auto">
            <a:xfrm>
              <a:off x="11728058" y="20491"/>
              <a:ext cx="520175"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00" b="1" dirty="0">
                  <a:solidFill>
                    <a:schemeClr val="bg1"/>
                  </a:solidFill>
                  <a:latin typeface="Raleway" panose="020B0503030101060003" pitchFamily="34" charset="77"/>
                </a:rPr>
                <a:t>11</a:t>
              </a:r>
              <a:endParaRPr lang="id-ID" altLang="en-US" sz="1200" dirty="0">
                <a:solidFill>
                  <a:schemeClr val="bg1"/>
                </a:solidFill>
                <a:latin typeface="Raleway" panose="020B0503030101060003" pitchFamily="34" charset="77"/>
              </a:endParaRPr>
            </a:p>
          </p:txBody>
        </p:sp>
      </p:grpSp>
      <p:grpSp>
        <p:nvGrpSpPr>
          <p:cNvPr id="17"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18" name="Rectangle 17">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9"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0"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1"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3"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54155829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Placeholder 2">
            <a:extLst>
              <a:ext uri="{FF2B5EF4-FFF2-40B4-BE49-F238E27FC236}">
                <a16:creationId xmlns:a16="http://schemas.microsoft.com/office/drawing/2014/main" id="{6D5905DA-EBA4-F444-B3B9-B40681A6B66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4B4122DD-6607-F74B-B5A4-2A7CD490645B}"/>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27651" name="Rectangle 5">
            <a:extLst>
              <a:ext uri="{FF2B5EF4-FFF2-40B4-BE49-F238E27FC236}">
                <a16:creationId xmlns:a16="http://schemas.microsoft.com/office/drawing/2014/main" id="{C05F65B1-BD0A-FD4B-BCEA-C88DA0D5179E}"/>
              </a:ext>
            </a:extLst>
          </p:cNvPr>
          <p:cNvSpPr>
            <a:spLocks noChangeArrowheads="1"/>
          </p:cNvSpPr>
          <p:nvPr/>
        </p:nvSpPr>
        <p:spPr bwMode="auto">
          <a:xfrm>
            <a:off x="3421236" y="2644170"/>
            <a:ext cx="534954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dirty="0">
                <a:solidFill>
                  <a:schemeClr val="bg1"/>
                </a:solidFill>
                <a:latin typeface="Arial" panose="020B0604020202020204" pitchFamily="34" charset="0"/>
                <a:cs typeface="Arial" panose="020B0604020202020204" pitchFamily="34" charset="0"/>
              </a:rPr>
              <a:t>HOW TO BE A</a:t>
            </a:r>
          </a:p>
          <a:p>
            <a:pPr algn="ctr" eaLnBrk="1" hangingPunct="1"/>
            <a:r>
              <a:rPr lang="en-US" altLang="en-US" sz="4800" b="1" dirty="0">
                <a:solidFill>
                  <a:schemeClr val="bg1"/>
                </a:solidFill>
                <a:latin typeface="Arial" panose="020B0604020202020204" pitchFamily="34" charset="0"/>
                <a:cs typeface="Arial" panose="020B0604020202020204" pitchFamily="34" charset="0"/>
              </a:rPr>
              <a:t>PERFECT GUEST</a:t>
            </a:r>
          </a:p>
        </p:txBody>
      </p:sp>
      <p:grpSp>
        <p:nvGrpSpPr>
          <p:cNvPr id="6" name="Group 33">
            <a:extLst>
              <a:ext uri="{FF2B5EF4-FFF2-40B4-BE49-F238E27FC236}">
                <a16:creationId xmlns:a16="http://schemas.microsoft.com/office/drawing/2014/main" id="{DD5435AC-E002-A44C-9129-4270143F39C2}"/>
              </a:ext>
            </a:extLst>
          </p:cNvPr>
          <p:cNvGrpSpPr>
            <a:grpSpLocks/>
          </p:cNvGrpSpPr>
          <p:nvPr/>
        </p:nvGrpSpPr>
        <p:grpSpPr bwMode="auto">
          <a:xfrm>
            <a:off x="11722067" y="21248"/>
            <a:ext cx="531161" cy="369296"/>
            <a:chOff x="11722444" y="20491"/>
            <a:chExt cx="531402" cy="370295"/>
          </a:xfrm>
        </p:grpSpPr>
        <p:sp>
          <p:nvSpPr>
            <p:cNvPr id="7" name="Teardrop 6">
              <a:extLst>
                <a:ext uri="{FF2B5EF4-FFF2-40B4-BE49-F238E27FC236}">
                  <a16:creationId xmlns:a16="http://schemas.microsoft.com/office/drawing/2014/main" id="{F1B50137-2F5C-9C48-A2E6-B1EF5FB49E9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8" name="TextBox 35">
              <a:extLst>
                <a:ext uri="{FF2B5EF4-FFF2-40B4-BE49-F238E27FC236}">
                  <a16:creationId xmlns:a16="http://schemas.microsoft.com/office/drawing/2014/main" id="{5FA93A02-40E4-E443-872F-2AF854FEE427}"/>
                </a:ext>
              </a:extLst>
            </p:cNvPr>
            <p:cNvSpPr txBox="1">
              <a:spLocks noChangeArrowheads="1"/>
            </p:cNvSpPr>
            <p:nvPr/>
          </p:nvSpPr>
          <p:spPr bwMode="auto">
            <a:xfrm>
              <a:off x="11722444" y="20491"/>
              <a:ext cx="531402"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00" b="1" dirty="0">
                  <a:solidFill>
                    <a:schemeClr val="bg1"/>
                  </a:solidFill>
                  <a:latin typeface="Raleway" panose="020B0503030101060003" pitchFamily="34" charset="77"/>
                </a:rPr>
                <a:t>12</a:t>
              </a:r>
              <a:endParaRPr lang="id-ID" altLang="en-US" sz="1200" dirty="0">
                <a:solidFill>
                  <a:schemeClr val="bg1"/>
                </a:solidFill>
                <a:latin typeface="Raleway" panose="020B0503030101060003" pitchFamily="34" charset="77"/>
              </a:endParaRPr>
            </a:p>
          </p:txBody>
        </p:sp>
      </p:grpSp>
      <p:grpSp>
        <p:nvGrpSpPr>
          <p:cNvPr id="17"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18" name="Rectangle 17">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9"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0"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1"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3"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64174355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01" name="Group 8">
            <a:extLst>
              <a:ext uri="{FF2B5EF4-FFF2-40B4-BE49-F238E27FC236}">
                <a16:creationId xmlns:a16="http://schemas.microsoft.com/office/drawing/2014/main" id="{85AE8516-49D7-8049-A587-FE01C62650D9}"/>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6C1A1005-D15C-314B-BB42-ADE954678B9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9703" name="TextBox 20">
              <a:extLst>
                <a:ext uri="{FF2B5EF4-FFF2-40B4-BE49-F238E27FC236}">
                  <a16:creationId xmlns:a16="http://schemas.microsoft.com/office/drawing/2014/main" id="{BF3E1184-E152-624D-AA2F-3376BAEF6E6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55CEFA99-BDD1-E647-902A-673D2492DB10}" type="slidenum">
                <a:rPr lang="id-ID" altLang="en-US" sz="1200" b="1">
                  <a:solidFill>
                    <a:schemeClr val="bg1"/>
                  </a:solidFill>
                  <a:latin typeface="Raleway" panose="020B0503030101060003" pitchFamily="34" charset="77"/>
                </a:rPr>
                <a:pPr algn="ctr" eaLnBrk="1" hangingPunct="1"/>
                <a:t>13</a:t>
              </a:fld>
              <a:endParaRPr lang="id-ID" altLang="en-US" sz="1200">
                <a:solidFill>
                  <a:schemeClr val="bg1"/>
                </a:solidFill>
                <a:latin typeface="Raleway" panose="020B0503030101060003" pitchFamily="34" charset="77"/>
              </a:endParaRPr>
            </a:p>
          </p:txBody>
        </p:sp>
      </p:grpSp>
      <p:pic>
        <p:nvPicPr>
          <p:cNvPr id="9" name="Picture 8"/>
          <p:cNvPicPr>
            <a:picLocks noChangeAspect="1"/>
          </p:cNvPicPr>
          <p:nvPr/>
        </p:nvPicPr>
        <p:blipFill>
          <a:blip r:embed="rId3"/>
          <a:stretch>
            <a:fillRect/>
          </a:stretch>
        </p:blipFill>
        <p:spPr>
          <a:xfrm>
            <a:off x="4672012" y="160365"/>
            <a:ext cx="2847976" cy="731236"/>
          </a:xfrm>
          <a:prstGeom prst="rect">
            <a:avLst/>
          </a:prstGeom>
        </p:spPr>
      </p:pic>
      <p:sp>
        <p:nvSpPr>
          <p:cNvPr id="11" name="TextBox 10"/>
          <p:cNvSpPr txBox="1"/>
          <p:nvPr/>
        </p:nvSpPr>
        <p:spPr>
          <a:xfrm>
            <a:off x="3978353" y="891601"/>
            <a:ext cx="4235295" cy="4939814"/>
          </a:xfrm>
          <a:prstGeom prst="rect">
            <a:avLst/>
          </a:prstGeom>
          <a:noFill/>
        </p:spPr>
        <p:txBody>
          <a:bodyPr wrap="square" rtlCol="0">
            <a:spAutoFit/>
          </a:bodyPr>
          <a:lstStyle/>
          <a:p>
            <a:pPr algn="ctr">
              <a:lnSpc>
                <a:spcPct val="250000"/>
              </a:lnSpc>
            </a:pPr>
            <a:r>
              <a:rPr lang="en-US" b="1" dirty="0"/>
              <a:t>Flat Breads and Rolls</a:t>
            </a:r>
          </a:p>
          <a:p>
            <a:pPr algn="ctr">
              <a:lnSpc>
                <a:spcPct val="250000"/>
              </a:lnSpc>
            </a:pPr>
            <a:r>
              <a:rPr lang="en-CA" b="1" dirty="0"/>
              <a:t>Soup</a:t>
            </a:r>
          </a:p>
          <a:p>
            <a:pPr algn="ctr">
              <a:lnSpc>
                <a:spcPct val="250000"/>
              </a:lnSpc>
            </a:pPr>
            <a:r>
              <a:rPr lang="en-US" b="1" dirty="0"/>
              <a:t>Salad</a:t>
            </a:r>
          </a:p>
          <a:p>
            <a:pPr algn="ctr">
              <a:lnSpc>
                <a:spcPct val="250000"/>
              </a:lnSpc>
            </a:pPr>
            <a:r>
              <a:rPr lang="en-CA" b="1" dirty="0"/>
              <a:t>Main Course</a:t>
            </a:r>
          </a:p>
          <a:p>
            <a:pPr algn="ctr">
              <a:lnSpc>
                <a:spcPct val="250000"/>
              </a:lnSpc>
            </a:pPr>
            <a:r>
              <a:rPr lang="en-CA" b="1" dirty="0"/>
              <a:t>Dessert</a:t>
            </a:r>
          </a:p>
          <a:p>
            <a:pPr algn="ctr">
              <a:lnSpc>
                <a:spcPct val="250000"/>
              </a:lnSpc>
            </a:pPr>
            <a:r>
              <a:rPr lang="en-US" b="1" dirty="0"/>
              <a:t>Freshly Brewed Coffee &amp; Selection of Teas</a:t>
            </a:r>
            <a:endParaRPr lang="en-CA" b="1" dirty="0"/>
          </a:p>
          <a:p>
            <a:pPr algn="ctr">
              <a:lnSpc>
                <a:spcPct val="250000"/>
              </a:lnSpc>
            </a:pPr>
            <a:r>
              <a:rPr lang="en-US" b="1" dirty="0"/>
              <a:t>Wine</a:t>
            </a:r>
            <a:endParaRPr lang="en-CA" b="1" dirty="0">
              <a:effectLst>
                <a:outerShdw blurRad="38100" dist="38100" dir="2700000" algn="tl">
                  <a:srgbClr val="C0C0C0"/>
                </a:outerShdw>
              </a:effectLst>
            </a:endParaRPr>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5700" y="1622767"/>
            <a:ext cx="2260600" cy="238260"/>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5700" y="2308567"/>
            <a:ext cx="2260600" cy="238260"/>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5700" y="2983060"/>
            <a:ext cx="2260600" cy="238260"/>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5700" y="3668989"/>
            <a:ext cx="2260600" cy="238260"/>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5700" y="4354416"/>
            <a:ext cx="2260600" cy="238260"/>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5700" y="5039843"/>
            <a:ext cx="2260600" cy="238260"/>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5700" y="5725270"/>
            <a:ext cx="2260600" cy="238260"/>
          </a:xfrm>
          <a:prstGeom prst="rect">
            <a:avLst/>
          </a:prstGeom>
        </p:spPr>
      </p:pic>
      <p:grpSp>
        <p:nvGrpSpPr>
          <p:cNvPr id="23"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4" name="Rectangle 23">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5"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7"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8"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0"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71099819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722" name="Title 1">
            <a:extLst>
              <a:ext uri="{FF2B5EF4-FFF2-40B4-BE49-F238E27FC236}">
                <a16:creationId xmlns:a16="http://schemas.microsoft.com/office/drawing/2014/main" id="{B081F557-342A-8B42-A569-2A7CBFCA724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YOUR </a:t>
            </a:r>
            <a:r>
              <a:rPr lang="en-US" altLang="en-US" b="1" dirty="0">
                <a:solidFill>
                  <a:srgbClr val="6B9EA5"/>
                </a:solidFill>
                <a:latin typeface="Arial" panose="020B0604020202020204" pitchFamily="34" charset="0"/>
                <a:ea typeface="ＭＳ Ｐゴシック" panose="020B0600070205080204" pitchFamily="34" charset="-128"/>
                <a:cs typeface="Arial" panose="020B0604020202020204" pitchFamily="34" charset="0"/>
              </a:rPr>
              <a:t>TABLE SETTINGS</a:t>
            </a:r>
            <a:br>
              <a:rPr lang="en-US" altLang="en-US" dirty="0">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dirty="0">
              <a:ea typeface="ＭＳ Ｐゴシック" panose="020B0600070205080204" pitchFamily="34" charset="-128"/>
            </a:endParaRPr>
          </a:p>
        </p:txBody>
      </p:sp>
      <p:grpSp>
        <p:nvGrpSpPr>
          <p:cNvPr id="30725" name="Group 8">
            <a:extLst>
              <a:ext uri="{FF2B5EF4-FFF2-40B4-BE49-F238E27FC236}">
                <a16:creationId xmlns:a16="http://schemas.microsoft.com/office/drawing/2014/main" id="{F7D1A912-5485-384A-999A-16EB43AF01B2}"/>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450B82FF-B57F-7A4B-ABAC-7D432C40AAB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0727" name="TextBox 20">
              <a:extLst>
                <a:ext uri="{FF2B5EF4-FFF2-40B4-BE49-F238E27FC236}">
                  <a16:creationId xmlns:a16="http://schemas.microsoft.com/office/drawing/2014/main" id="{AB354FB7-3E94-154B-BB04-6A9F6329AAC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8FD73E4-3699-7342-B94C-DAEE50FA381A}" type="slidenum">
                <a:rPr lang="id-ID" altLang="en-US" sz="1200" b="1">
                  <a:solidFill>
                    <a:schemeClr val="bg1"/>
                  </a:solidFill>
                  <a:latin typeface="Raleway" panose="020B0503030101060003" pitchFamily="34" charset="77"/>
                </a:rPr>
                <a:pPr algn="ctr" eaLnBrk="1" hangingPunct="1"/>
                <a:t>14</a:t>
              </a:fld>
              <a:endParaRPr lang="id-ID" altLang="en-US" sz="1200">
                <a:solidFill>
                  <a:schemeClr val="bg1"/>
                </a:solidFill>
                <a:latin typeface="Raleway" panose="020B0503030101060003" pitchFamily="34" charset="77"/>
              </a:endParaRPr>
            </a:p>
          </p:txBody>
        </p:sp>
      </p:grpSp>
      <p:grpSp>
        <p:nvGrpSpPr>
          <p:cNvPr id="16"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17" name="Rectangle 16">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8"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19"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1"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2"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72832665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B081F557-342A-8B42-A569-2A7CBFCA7245}"/>
              </a:ext>
            </a:extLst>
          </p:cNvPr>
          <p:cNvSpPr txBox="1">
            <a:spLocks/>
          </p:cNvSpPr>
          <p:nvPr/>
        </p:nvSpPr>
        <p:spPr bwMode="auto">
          <a:xfrm>
            <a:off x="609600" y="274638"/>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ＭＳ Ｐゴシック" panose="020B0600070205080204"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9pPr>
          </a:lstStyle>
          <a:p>
            <a:pPr algn="ctr"/>
            <a:r>
              <a:rPr lang="en-US" altLang="en-US" b="1" dirty="0">
                <a:latin typeface="Arial" panose="020B0604020202020204" pitchFamily="34" charset="0"/>
                <a:cs typeface="Arial" panose="020B0604020202020204" pitchFamily="34" charset="0"/>
              </a:rPr>
              <a:t>THE FORMAL </a:t>
            </a:r>
            <a:r>
              <a:rPr lang="en-US" altLang="en-US" b="1" dirty="0">
                <a:solidFill>
                  <a:srgbClr val="6B9EA5"/>
                </a:solidFill>
                <a:latin typeface="Arial" panose="020B0604020202020204" pitchFamily="34" charset="0"/>
                <a:cs typeface="Arial" panose="020B0604020202020204" pitchFamily="34" charset="0"/>
              </a:rPr>
              <a:t>PLACE SETTING</a:t>
            </a:r>
            <a:endParaRPr lang="en-US" altLang="en-US" dirty="0"/>
          </a:p>
        </p:txBody>
      </p:sp>
      <p:grpSp>
        <p:nvGrpSpPr>
          <p:cNvPr id="31749" name="Group 8">
            <a:extLst>
              <a:ext uri="{FF2B5EF4-FFF2-40B4-BE49-F238E27FC236}">
                <a16:creationId xmlns:a16="http://schemas.microsoft.com/office/drawing/2014/main" id="{13389A20-2E5E-A64F-9A74-05C31AFD460F}"/>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8621533F-94C9-D349-92C2-2DAB6910E26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1751" name="TextBox 20">
              <a:extLst>
                <a:ext uri="{FF2B5EF4-FFF2-40B4-BE49-F238E27FC236}">
                  <a16:creationId xmlns:a16="http://schemas.microsoft.com/office/drawing/2014/main" id="{7F1C7382-DBDA-6C41-8653-266739E9A78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1FD1424-BD82-D94C-ADAB-2DED4289ED21}" type="slidenum">
                <a:rPr lang="id-ID" altLang="en-US" sz="1200" b="1">
                  <a:solidFill>
                    <a:schemeClr val="bg1"/>
                  </a:solidFill>
                  <a:latin typeface="Raleway" panose="020B0503030101060003" pitchFamily="34" charset="77"/>
                </a:rPr>
                <a:pPr algn="ctr" eaLnBrk="1" hangingPunct="1"/>
                <a:t>15</a:t>
              </a:fld>
              <a:endParaRPr lang="id-ID" altLang="en-US" sz="1200">
                <a:solidFill>
                  <a:schemeClr val="bg1"/>
                </a:solidFill>
                <a:latin typeface="Raleway" panose="020B0503030101060003" pitchFamily="34" charset="77"/>
              </a:endParaRPr>
            </a:p>
          </p:txBody>
        </p:sp>
      </p:grpSp>
      <p:grpSp>
        <p:nvGrpSpPr>
          <p:cNvPr id="18"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19" name="Rectangle 18">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0"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1"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3"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4"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95745422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B081F557-342A-8B42-A569-2A7CBFCA7245}"/>
              </a:ext>
            </a:extLst>
          </p:cNvPr>
          <p:cNvSpPr txBox="1">
            <a:spLocks/>
          </p:cNvSpPr>
          <p:nvPr/>
        </p:nvSpPr>
        <p:spPr bwMode="auto">
          <a:xfrm>
            <a:off x="609600" y="274638"/>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ＭＳ Ｐゴシック" panose="020B0600070205080204"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9pPr>
          </a:lstStyle>
          <a:p>
            <a:pPr algn="ctr"/>
            <a:r>
              <a:rPr lang="en-US" altLang="en-US" b="1" dirty="0">
                <a:latin typeface="Arial" panose="020B0604020202020204" pitchFamily="34" charset="0"/>
                <a:cs typeface="Arial" panose="020B0604020202020204" pitchFamily="34" charset="0"/>
              </a:rPr>
              <a:t>NAPKIN </a:t>
            </a:r>
            <a:r>
              <a:rPr lang="en-US" altLang="en-US" b="1" dirty="0">
                <a:solidFill>
                  <a:srgbClr val="6B9EA5"/>
                </a:solidFill>
                <a:latin typeface="Arial" panose="020B0604020202020204" pitchFamily="34" charset="0"/>
                <a:cs typeface="Arial" panose="020B0604020202020204" pitchFamily="34" charset="0"/>
              </a:rPr>
              <a:t>NUANCES</a:t>
            </a:r>
            <a:endParaRPr lang="en-US" altLang="en-US" dirty="0"/>
          </a:p>
        </p:txBody>
      </p:sp>
      <p:grpSp>
        <p:nvGrpSpPr>
          <p:cNvPr id="32772" name="Group 8">
            <a:extLst>
              <a:ext uri="{FF2B5EF4-FFF2-40B4-BE49-F238E27FC236}">
                <a16:creationId xmlns:a16="http://schemas.microsoft.com/office/drawing/2014/main" id="{9F3D4D39-5395-5C45-B27A-6B6FC76CAAAD}"/>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A9BA0E72-8FD8-E841-8A7E-AC2B37BC9D7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2774" name="TextBox 20">
              <a:extLst>
                <a:ext uri="{FF2B5EF4-FFF2-40B4-BE49-F238E27FC236}">
                  <a16:creationId xmlns:a16="http://schemas.microsoft.com/office/drawing/2014/main" id="{8AC419F0-C8DC-DB41-B839-26545FA86B9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F5A0FDB3-5FCA-2F41-902A-D42486D68200}" type="slidenum">
                <a:rPr lang="id-ID" altLang="en-US" sz="1200" b="1">
                  <a:solidFill>
                    <a:schemeClr val="bg1"/>
                  </a:solidFill>
                  <a:latin typeface="Raleway" panose="020B0503030101060003" pitchFamily="34" charset="77"/>
                </a:rPr>
                <a:pPr algn="ctr" eaLnBrk="1" hangingPunct="1"/>
                <a:t>16</a:t>
              </a:fld>
              <a:endParaRPr lang="id-ID" altLang="en-US" sz="1200">
                <a:solidFill>
                  <a:schemeClr val="bg1"/>
                </a:solidFill>
                <a:latin typeface="Raleway" panose="020B0503030101060003" pitchFamily="34" charset="77"/>
              </a:endParaRPr>
            </a:p>
          </p:txBody>
        </p:sp>
      </p:grpSp>
      <p:grpSp>
        <p:nvGrpSpPr>
          <p:cNvPr id="18"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19" name="Rectangle 18">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0"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1"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3"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4"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53428725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
            <a:ext cx="12192000" cy="6858000"/>
          </a:xfrm>
          <a:prstGeom prst="rect">
            <a:avLst/>
          </a:prstGeom>
        </p:spPr>
      </p:pic>
      <p:sp>
        <p:nvSpPr>
          <p:cNvPr id="11" name="Title 1">
            <a:extLst>
              <a:ext uri="{FF2B5EF4-FFF2-40B4-BE49-F238E27FC236}">
                <a16:creationId xmlns:a16="http://schemas.microsoft.com/office/drawing/2014/main" id="{B081F557-342A-8B42-A569-2A7CBFCA7245}"/>
              </a:ext>
            </a:extLst>
          </p:cNvPr>
          <p:cNvSpPr txBox="1">
            <a:spLocks/>
          </p:cNvSpPr>
          <p:nvPr/>
        </p:nvSpPr>
        <p:spPr bwMode="auto">
          <a:xfrm>
            <a:off x="609600" y="271463"/>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ＭＳ Ｐゴシック" panose="020B0600070205080204"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9pPr>
          </a:lstStyle>
          <a:p>
            <a:pPr algn="ctr"/>
            <a:r>
              <a:rPr lang="en-US" altLang="en-US" b="1" dirty="0">
                <a:solidFill>
                  <a:srgbClr val="6B9EA5"/>
                </a:solidFill>
                <a:latin typeface="Arial" panose="020B0604020202020204" pitchFamily="34" charset="0"/>
                <a:cs typeface="Arial" panose="020B0604020202020204" pitchFamily="34" charset="0"/>
              </a:rPr>
              <a:t>WINE</a:t>
            </a:r>
            <a:endParaRPr lang="en-US" altLang="en-US" dirty="0"/>
          </a:p>
        </p:txBody>
      </p:sp>
      <p:grpSp>
        <p:nvGrpSpPr>
          <p:cNvPr id="33796" name="Group 8">
            <a:extLst>
              <a:ext uri="{FF2B5EF4-FFF2-40B4-BE49-F238E27FC236}">
                <a16:creationId xmlns:a16="http://schemas.microsoft.com/office/drawing/2014/main" id="{924CBD07-010D-4046-80C9-97D9B454FC93}"/>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F072CB76-008C-AD49-8758-C6EA9081D2E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3798" name="TextBox 20">
              <a:extLst>
                <a:ext uri="{FF2B5EF4-FFF2-40B4-BE49-F238E27FC236}">
                  <a16:creationId xmlns:a16="http://schemas.microsoft.com/office/drawing/2014/main" id="{B6B4C725-2545-D34F-A248-570A0DFD5CE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A49282C-1D0D-D74E-A36A-365D2CD4B41C}" type="slidenum">
                <a:rPr lang="id-ID" altLang="en-US" sz="1200" b="1">
                  <a:solidFill>
                    <a:schemeClr val="bg1"/>
                  </a:solidFill>
                  <a:latin typeface="Raleway" panose="020B0503030101060003" pitchFamily="34" charset="77"/>
                </a:rPr>
                <a:pPr algn="ctr" eaLnBrk="1" hangingPunct="1"/>
                <a:t>17</a:t>
              </a:fld>
              <a:endParaRPr lang="id-ID" altLang="en-US" sz="1200">
                <a:solidFill>
                  <a:schemeClr val="bg1"/>
                </a:solidFill>
                <a:latin typeface="Raleway" panose="020B0503030101060003" pitchFamily="34" charset="77"/>
              </a:endParaRPr>
            </a:p>
          </p:txBody>
        </p:sp>
      </p:grpSp>
      <p:grpSp>
        <p:nvGrpSpPr>
          <p:cNvPr id="18"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19" name="Rectangle 18">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0"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1"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3"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4"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38877783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4820" name="Group 8">
            <a:extLst>
              <a:ext uri="{FF2B5EF4-FFF2-40B4-BE49-F238E27FC236}">
                <a16:creationId xmlns:a16="http://schemas.microsoft.com/office/drawing/2014/main" id="{DAFE1B92-3CF1-3C43-BDEA-994501D7FAE5}"/>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9CB74EF8-2D46-6F45-8797-E1173CF4299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4822" name="TextBox 20">
              <a:extLst>
                <a:ext uri="{FF2B5EF4-FFF2-40B4-BE49-F238E27FC236}">
                  <a16:creationId xmlns:a16="http://schemas.microsoft.com/office/drawing/2014/main" id="{06D9C6DE-251A-D24E-B780-92288470E77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084DFC46-BBF9-6C42-BC08-F56BF221D4CF}" type="slidenum">
                <a:rPr lang="id-ID" altLang="en-US" sz="1200" b="1">
                  <a:solidFill>
                    <a:schemeClr val="bg1"/>
                  </a:solidFill>
                  <a:latin typeface="Raleway" panose="020B0503030101060003" pitchFamily="34" charset="77"/>
                </a:rPr>
                <a:pPr algn="ctr" eaLnBrk="1" hangingPunct="1"/>
                <a:t>18</a:t>
              </a:fld>
              <a:endParaRPr lang="id-ID" altLang="en-US" sz="1200">
                <a:solidFill>
                  <a:schemeClr val="bg1"/>
                </a:solidFill>
                <a:latin typeface="Raleway" panose="020B0503030101060003" pitchFamily="34" charset="77"/>
              </a:endParaRPr>
            </a:p>
          </p:txBody>
        </p:sp>
      </p:grpSp>
      <p:sp>
        <p:nvSpPr>
          <p:cNvPr id="11" name="Прямоугольник 4">
            <a:extLst>
              <a:ext uri="{FF2B5EF4-FFF2-40B4-BE49-F238E27FC236}">
                <a16:creationId xmlns:a16="http://schemas.microsoft.com/office/drawing/2014/main" id="{4B4122DD-6607-F74B-B5A4-2A7CD490645B}"/>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13" name="Rectangle 5">
            <a:extLst>
              <a:ext uri="{FF2B5EF4-FFF2-40B4-BE49-F238E27FC236}">
                <a16:creationId xmlns:a16="http://schemas.microsoft.com/office/drawing/2014/main" id="{C05F65B1-BD0A-FD4B-BCEA-C88DA0D5179E}"/>
              </a:ext>
            </a:extLst>
          </p:cNvPr>
          <p:cNvSpPr>
            <a:spLocks noChangeArrowheads="1"/>
          </p:cNvSpPr>
          <p:nvPr/>
        </p:nvSpPr>
        <p:spPr bwMode="auto">
          <a:xfrm>
            <a:off x="2185521" y="2274838"/>
            <a:ext cx="782098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dirty="0">
                <a:solidFill>
                  <a:schemeClr val="bg1"/>
                </a:solidFill>
                <a:latin typeface="Arial" panose="020B0604020202020204" pitchFamily="34" charset="0"/>
                <a:cs typeface="Arial" panose="020B0604020202020204" pitchFamily="34" charset="0"/>
              </a:rPr>
              <a:t>WESTERN </a:t>
            </a:r>
          </a:p>
          <a:p>
            <a:pPr algn="ctr" eaLnBrk="1" hangingPunct="1"/>
            <a:r>
              <a:rPr lang="en-US" altLang="en-US" sz="4800" b="1" dirty="0">
                <a:solidFill>
                  <a:schemeClr val="bg1"/>
                </a:solidFill>
                <a:latin typeface="Arial" panose="020B0604020202020204" pitchFamily="34" charset="0"/>
                <a:cs typeface="Arial" panose="020B0604020202020204" pitchFamily="34" charset="0"/>
              </a:rPr>
              <a:t>DINING STYLES</a:t>
            </a:r>
          </a:p>
          <a:p>
            <a:pPr algn="ctr" eaLnBrk="1" hangingPunct="1"/>
            <a:r>
              <a:rPr lang="en-US" altLang="en-US" sz="4800" b="1" dirty="0">
                <a:solidFill>
                  <a:schemeClr val="bg1"/>
                </a:solidFill>
                <a:latin typeface="Arial" panose="020B0604020202020204" pitchFamily="34" charset="0"/>
                <a:cs typeface="Arial" panose="020B0604020202020204" pitchFamily="34" charset="0"/>
              </a:rPr>
              <a:t>‘EUROPEAN / AMERICAN’</a:t>
            </a:r>
          </a:p>
        </p:txBody>
      </p:sp>
      <p:sp>
        <p:nvSpPr>
          <p:cNvPr id="15" name="Title 1">
            <a:extLst>
              <a:ext uri="{FF2B5EF4-FFF2-40B4-BE49-F238E27FC236}">
                <a16:creationId xmlns:a16="http://schemas.microsoft.com/office/drawing/2014/main" id="{B081F557-342A-8B42-A569-2A7CBFCA7245}"/>
              </a:ext>
            </a:extLst>
          </p:cNvPr>
          <p:cNvSpPr txBox="1">
            <a:spLocks/>
          </p:cNvSpPr>
          <p:nvPr/>
        </p:nvSpPr>
        <p:spPr bwMode="auto">
          <a:xfrm>
            <a:off x="609600" y="271463"/>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ＭＳ Ｐゴシック" panose="020B0600070205080204"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9pPr>
          </a:lstStyle>
          <a:p>
            <a:pPr algn="ctr"/>
            <a:r>
              <a:rPr lang="en-US" altLang="en-US" b="1" dirty="0">
                <a:solidFill>
                  <a:schemeClr val="bg1"/>
                </a:solidFill>
                <a:latin typeface="Arial" panose="020B0604020202020204" pitchFamily="34" charset="0"/>
                <a:cs typeface="Arial" panose="020B0604020202020204" pitchFamily="34" charset="0"/>
              </a:rPr>
              <a:t>DINING </a:t>
            </a:r>
            <a:r>
              <a:rPr lang="en-US" altLang="en-US" b="1" dirty="0">
                <a:solidFill>
                  <a:srgbClr val="6B9EA5"/>
                </a:solidFill>
                <a:latin typeface="Arial" panose="020B0604020202020204" pitchFamily="34" charset="0"/>
                <a:cs typeface="Arial" panose="020B0604020202020204" pitchFamily="34" charset="0"/>
              </a:rPr>
              <a:t>ETIQUETTE</a:t>
            </a:r>
            <a:endParaRPr lang="en-US" altLang="en-US" b="1" dirty="0">
              <a:solidFill>
                <a:schemeClr val="bg1"/>
              </a:solidFill>
            </a:endParaRPr>
          </a:p>
        </p:txBody>
      </p:sp>
      <p:grpSp>
        <p:nvGrpSpPr>
          <p:cNvPr id="20"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1" name="Rectangle 20">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2"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3"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5"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6"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1454363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
            <a:ext cx="12192000" cy="6858000"/>
          </a:xfrm>
          <a:prstGeom prst="rect">
            <a:avLst/>
          </a:prstGeom>
        </p:spPr>
      </p:pic>
      <p:sp>
        <p:nvSpPr>
          <p:cNvPr id="20" name="Title 1">
            <a:extLst>
              <a:ext uri="{FF2B5EF4-FFF2-40B4-BE49-F238E27FC236}">
                <a16:creationId xmlns:a16="http://schemas.microsoft.com/office/drawing/2014/main" id="{B081F557-342A-8B42-A569-2A7CBFCA7245}"/>
              </a:ext>
            </a:extLst>
          </p:cNvPr>
          <p:cNvSpPr txBox="1">
            <a:spLocks/>
          </p:cNvSpPr>
          <p:nvPr/>
        </p:nvSpPr>
        <p:spPr bwMode="auto">
          <a:xfrm>
            <a:off x="609600" y="271463"/>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ＭＳ Ｐゴシック" panose="020B0600070205080204"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9pPr>
          </a:lstStyle>
          <a:p>
            <a:pPr algn="ctr"/>
            <a:r>
              <a:rPr lang="en-US" altLang="en-US" b="1" dirty="0">
                <a:latin typeface="Arial" panose="020B0604020202020204" pitchFamily="34" charset="0"/>
                <a:cs typeface="Arial" panose="020B0604020202020204" pitchFamily="34" charset="0"/>
              </a:rPr>
              <a:t>DINING STYLE - </a:t>
            </a:r>
            <a:r>
              <a:rPr lang="en-US" altLang="en-US" b="1" dirty="0">
                <a:solidFill>
                  <a:srgbClr val="6B9EA5"/>
                </a:solidFill>
                <a:latin typeface="Arial" panose="020B0604020202020204" pitchFamily="34" charset="0"/>
                <a:cs typeface="Arial" panose="020B0604020202020204" pitchFamily="34" charset="0"/>
              </a:rPr>
              <a:t>EUROPEAN</a:t>
            </a:r>
            <a:endParaRPr lang="en-US" altLang="en-US" dirty="0"/>
          </a:p>
        </p:txBody>
      </p:sp>
      <p:grpSp>
        <p:nvGrpSpPr>
          <p:cNvPr id="35845" name="Group 8">
            <a:extLst>
              <a:ext uri="{FF2B5EF4-FFF2-40B4-BE49-F238E27FC236}">
                <a16:creationId xmlns:a16="http://schemas.microsoft.com/office/drawing/2014/main" id="{90A766AB-4186-4E45-A490-ECBC734B4243}"/>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id="{509CCA19-3A94-C447-9E9C-CE0F42532E4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5849" name="TextBox 20">
              <a:extLst>
                <a:ext uri="{FF2B5EF4-FFF2-40B4-BE49-F238E27FC236}">
                  <a16:creationId xmlns:a16="http://schemas.microsoft.com/office/drawing/2014/main" id="{5856BB2F-AD47-4D4D-BA9F-0C10428A1869}"/>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45824B4-A201-534A-8761-91FC2365C1DD}" type="slidenum">
                <a:rPr lang="id-ID" altLang="en-US" sz="1200" b="1">
                  <a:solidFill>
                    <a:schemeClr val="bg1"/>
                  </a:solidFill>
                  <a:latin typeface="Raleway" panose="020B0503030101060003" pitchFamily="34" charset="77"/>
                </a:rPr>
                <a:pPr algn="ctr" eaLnBrk="1" hangingPunct="1"/>
                <a:t>19</a:t>
              </a:fld>
              <a:endParaRPr lang="id-ID" altLang="en-US" sz="1200">
                <a:solidFill>
                  <a:schemeClr val="bg1"/>
                </a:solidFill>
                <a:latin typeface="Raleway" panose="020B0503030101060003" pitchFamily="34" charset="77"/>
              </a:endParaRPr>
            </a:p>
          </p:txBody>
        </p:sp>
      </p:grpSp>
      <p:grpSp>
        <p:nvGrpSpPr>
          <p:cNvPr id="27"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8" name="Rectangle 27">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9"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30"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1"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2"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3"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22250897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36">
            <a:extLst>
              <a:ext uri="{FF2B5EF4-FFF2-40B4-BE49-F238E27FC236}">
                <a16:creationId xmlns:a16="http://schemas.microsoft.com/office/drawing/2014/main" id="{F497D63B-11AA-544A-A56A-96A2703D30B9}"/>
              </a:ext>
            </a:extLst>
          </p:cNvPr>
          <p:cNvSpPr>
            <a:spLocks noChangeArrowheads="1"/>
          </p:cNvSpPr>
          <p:nvPr/>
        </p:nvSpPr>
        <p:spPr bwMode="auto">
          <a:xfrm>
            <a:off x="841375" y="2938463"/>
            <a:ext cx="4427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latin typeface="Arial" panose="020B0604020202020204" pitchFamily="34" charset="0"/>
                <a:cs typeface="Arial" panose="020B0604020202020204" pitchFamily="34" charset="0"/>
              </a:rPr>
              <a:t>TODAYS </a:t>
            </a:r>
            <a:r>
              <a:rPr lang="en-US" altLang="en-US" sz="3200" b="1" dirty="0">
                <a:solidFill>
                  <a:srgbClr val="6B9EA5"/>
                </a:solidFill>
                <a:latin typeface="Arial" panose="020B0604020202020204" pitchFamily="34" charset="0"/>
                <a:cs typeface="Arial" panose="020B0604020202020204" pitchFamily="34" charset="0"/>
              </a:rPr>
              <a:t>WORKSHOP</a:t>
            </a:r>
            <a:endParaRPr lang="en-US" altLang="en-US" sz="3200" dirty="0">
              <a:solidFill>
                <a:srgbClr val="6B9EA5"/>
              </a:solidFill>
              <a:latin typeface="Arial" panose="020B0604020202020204" pitchFamily="34" charset="0"/>
              <a:cs typeface="Arial" panose="020B0604020202020204" pitchFamily="34" charset="0"/>
            </a:endParaRPr>
          </a:p>
        </p:txBody>
      </p:sp>
      <p:grpSp>
        <p:nvGrpSpPr>
          <p:cNvPr id="8194"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5" name="Rectangle 24">
              <a:extLst>
                <a:ext uri="{FF2B5EF4-FFF2-40B4-BE49-F238E27FC236}">
                  <a16:creationId xmlns:a16="http://schemas.microsoft.com/office/drawing/2014/main" id="{3ACF626B-A638-DF49-8FDD-2FEC58969433}"/>
                </a:ext>
              </a:extLst>
            </p:cNvPr>
            <p:cNvSpPr/>
            <p:nvPr/>
          </p:nvSpPr>
          <p:spPr>
            <a:xfrm>
              <a:off x="67859" y="6607079"/>
              <a:ext cx="1858142" cy="215498"/>
            </a:xfrm>
            <a:prstGeom prst="rect">
              <a:avLst/>
            </a:prstGeom>
          </p:spPr>
          <p:txBody>
            <a:bodyPr wrap="none">
              <a:spAutoFit/>
            </a:bodyPr>
            <a:lstStyle/>
            <a:p>
              <a:pPr eaLnBrk="1" hangingPunct="1">
                <a:defRPr/>
              </a:pPr>
              <a:r>
                <a:rPr lang="en-CA"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ETIQUETTE TRAINING KIT</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201"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7"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204"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8205"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8195" name="Group 33">
            <a:extLst>
              <a:ext uri="{FF2B5EF4-FFF2-40B4-BE49-F238E27FC236}">
                <a16:creationId xmlns:a16="http://schemas.microsoft.com/office/drawing/2014/main" id="{45785496-BA52-D143-AD2D-0D6880BAE4D7}"/>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id="{C5D63CAF-8DBA-854F-805B-25EC1555DF99}"/>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8199" name="TextBox 35">
              <a:extLst>
                <a:ext uri="{FF2B5EF4-FFF2-40B4-BE49-F238E27FC236}">
                  <a16:creationId xmlns:a16="http://schemas.microsoft.com/office/drawing/2014/main" id="{A3741049-EA5F-B249-8DF9-A53751CBA85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74B26C80-308C-2947-9198-D94906F423E7}" type="slidenum">
                <a:rPr lang="id-ID" altLang="en-US" sz="1200" b="1">
                  <a:solidFill>
                    <a:schemeClr val="bg1"/>
                  </a:solidFill>
                  <a:latin typeface="Raleway" panose="020B0503030101060003" pitchFamily="34" charset="77"/>
                </a:rPr>
                <a:pPr algn="ctr" eaLnBrk="1" hangingPunct="1"/>
                <a:t>2</a:t>
              </a:fld>
              <a:endParaRPr lang="id-ID" altLang="en-US" sz="1200">
                <a:solidFill>
                  <a:schemeClr val="bg1"/>
                </a:solidFill>
                <a:latin typeface="Raleway" panose="020B0503030101060003" pitchFamily="34" charset="77"/>
              </a:endParaRPr>
            </a:p>
          </p:txBody>
        </p:sp>
      </p:grpSp>
      <p:sp>
        <p:nvSpPr>
          <p:cNvPr id="8196" name="Rectangle 38">
            <a:extLst>
              <a:ext uri="{FF2B5EF4-FFF2-40B4-BE49-F238E27FC236}">
                <a16:creationId xmlns:a16="http://schemas.microsoft.com/office/drawing/2014/main" id="{1AE7E5B5-7773-0946-B5CA-E55B5C558EDF}"/>
              </a:ext>
            </a:extLst>
          </p:cNvPr>
          <p:cNvSpPr>
            <a:spLocks noChangeArrowheads="1"/>
          </p:cNvSpPr>
          <p:nvPr/>
        </p:nvSpPr>
        <p:spPr bwMode="auto">
          <a:xfrm>
            <a:off x="1196302" y="3491419"/>
            <a:ext cx="37176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CA" altLang="en-US" sz="3200" dirty="0">
                <a:latin typeface="Arial" panose="020B0604020202020204" pitchFamily="34" charset="0"/>
                <a:cs typeface="Arial" panose="020B0604020202020204" pitchFamily="34" charset="0"/>
              </a:rPr>
              <a:t>Social vs. Business</a:t>
            </a:r>
          </a:p>
        </p:txBody>
      </p:sp>
      <p:pic>
        <p:nvPicPr>
          <p:cNvPr id="7" name="Picture Placeholder 6">
            <a:extLst>
              <a:ext uri="{FF2B5EF4-FFF2-40B4-BE49-F238E27FC236}">
                <a16:creationId xmlns:a16="http://schemas.microsoft.com/office/drawing/2014/main" id="{596E3AD3-1768-B146-B2A6-A45C270010C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6877042" y="1290017"/>
            <a:ext cx="3719998" cy="3719998"/>
          </a:xfrm>
        </p:spPr>
      </p:pic>
    </p:spTree>
    <p:extLst>
      <p:ext uri="{BB962C8B-B14F-4D97-AF65-F5344CB8AC3E}">
        <p14:creationId xmlns:p14="http://schemas.microsoft.com/office/powerpoint/2010/main" val="136810538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7893" name="Group 8">
            <a:extLst>
              <a:ext uri="{FF2B5EF4-FFF2-40B4-BE49-F238E27FC236}">
                <a16:creationId xmlns:a16="http://schemas.microsoft.com/office/drawing/2014/main" id="{EFB128D6-9C39-DA4E-A2AF-BB26D66A75EF}"/>
              </a:ext>
            </a:extLst>
          </p:cNvPr>
          <p:cNvGrpSpPr>
            <a:grpSpLocks/>
          </p:cNvGrpSpPr>
          <p:nvPr/>
        </p:nvGrpSpPr>
        <p:grpSpPr bwMode="auto">
          <a:xfrm>
            <a:off x="11748111" y="21248"/>
            <a:ext cx="455612" cy="368300"/>
            <a:chOff x="11748508" y="20491"/>
            <a:chExt cx="455819" cy="369296"/>
          </a:xfrm>
        </p:grpSpPr>
        <p:sp>
          <p:nvSpPr>
            <p:cNvPr id="8" name="Teardrop 7">
              <a:extLst>
                <a:ext uri="{FF2B5EF4-FFF2-40B4-BE49-F238E27FC236}">
                  <a16:creationId xmlns:a16="http://schemas.microsoft.com/office/drawing/2014/main" id="{5CB861DA-AA03-DF49-8A9A-9926C862F3A7}"/>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7895" name="TextBox 20">
              <a:extLst>
                <a:ext uri="{FF2B5EF4-FFF2-40B4-BE49-F238E27FC236}">
                  <a16:creationId xmlns:a16="http://schemas.microsoft.com/office/drawing/2014/main" id="{ADB9BCD1-494C-0048-92E1-C7BDD276CB52}"/>
                </a:ext>
              </a:extLst>
            </p:cNvPr>
            <p:cNvSpPr txBox="1">
              <a:spLocks noChangeArrowheads="1"/>
            </p:cNvSpPr>
            <p:nvPr/>
          </p:nvSpPr>
          <p:spPr bwMode="auto">
            <a:xfrm>
              <a:off x="11748508" y="20491"/>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6DF7A56-B9D4-1D41-8865-568BA505A0F3}" type="slidenum">
                <a:rPr lang="id-ID" altLang="en-US" sz="1200" b="1">
                  <a:solidFill>
                    <a:schemeClr val="bg1"/>
                  </a:solidFill>
                  <a:latin typeface="Raleway" panose="020B0503030101060003" pitchFamily="34" charset="77"/>
                </a:rPr>
                <a:pPr algn="ctr" eaLnBrk="1" hangingPunct="1"/>
                <a:t>20</a:t>
              </a:fld>
              <a:endParaRPr lang="id-ID" altLang="en-US" sz="1200" dirty="0">
                <a:solidFill>
                  <a:schemeClr val="bg1"/>
                </a:solidFill>
                <a:latin typeface="Raleway" panose="020B0503030101060003" pitchFamily="34" charset="77"/>
              </a:endParaRPr>
            </a:p>
          </p:txBody>
        </p:sp>
      </p:grpSp>
      <p:sp>
        <p:nvSpPr>
          <p:cNvPr id="14" name="Title 1">
            <a:extLst>
              <a:ext uri="{FF2B5EF4-FFF2-40B4-BE49-F238E27FC236}">
                <a16:creationId xmlns:a16="http://schemas.microsoft.com/office/drawing/2014/main" id="{B081F557-342A-8B42-A569-2A7CBFCA7245}"/>
              </a:ext>
            </a:extLst>
          </p:cNvPr>
          <p:cNvSpPr txBox="1">
            <a:spLocks/>
          </p:cNvSpPr>
          <p:nvPr/>
        </p:nvSpPr>
        <p:spPr bwMode="auto">
          <a:xfrm>
            <a:off x="609600" y="271463"/>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ＭＳ Ｐゴシック" panose="020B0600070205080204"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9pPr>
          </a:lstStyle>
          <a:p>
            <a:pPr algn="ctr"/>
            <a:r>
              <a:rPr lang="en-US" altLang="en-US" b="1" dirty="0">
                <a:latin typeface="Arial" panose="020B0604020202020204" pitchFamily="34" charset="0"/>
                <a:cs typeface="Arial" panose="020B0604020202020204" pitchFamily="34" charset="0"/>
              </a:rPr>
              <a:t>DINING STYLE - </a:t>
            </a:r>
            <a:r>
              <a:rPr lang="en-US" altLang="en-US" b="1" dirty="0">
                <a:solidFill>
                  <a:srgbClr val="6B9EA5"/>
                </a:solidFill>
                <a:latin typeface="Arial" panose="020B0604020202020204" pitchFamily="34" charset="0"/>
                <a:cs typeface="Arial" panose="020B0604020202020204" pitchFamily="34" charset="0"/>
              </a:rPr>
              <a:t>AMERICAN</a:t>
            </a:r>
            <a:endParaRPr lang="en-US" altLang="en-US" dirty="0"/>
          </a:p>
        </p:txBody>
      </p:sp>
      <p:grpSp>
        <p:nvGrpSpPr>
          <p:cNvPr id="25"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6" name="Rectangle 25">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7"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8"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0"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1"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412794506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8916" name="Group 8">
            <a:extLst>
              <a:ext uri="{FF2B5EF4-FFF2-40B4-BE49-F238E27FC236}">
                <a16:creationId xmlns:a16="http://schemas.microsoft.com/office/drawing/2014/main" id="{2E70C4C4-4DEE-BD4A-A203-B1FF567190FF}"/>
              </a:ext>
            </a:extLst>
          </p:cNvPr>
          <p:cNvGrpSpPr>
            <a:grpSpLocks/>
          </p:cNvGrpSpPr>
          <p:nvPr/>
        </p:nvGrpSpPr>
        <p:grpSpPr bwMode="auto">
          <a:xfrm>
            <a:off x="11748111" y="9525"/>
            <a:ext cx="455612" cy="368300"/>
            <a:chOff x="11748508" y="8736"/>
            <a:chExt cx="455819" cy="369296"/>
          </a:xfrm>
        </p:grpSpPr>
        <p:sp>
          <p:nvSpPr>
            <p:cNvPr id="6" name="Teardrop 5">
              <a:extLst>
                <a:ext uri="{FF2B5EF4-FFF2-40B4-BE49-F238E27FC236}">
                  <a16:creationId xmlns:a16="http://schemas.microsoft.com/office/drawing/2014/main" id="{97EC5B8E-75D6-174E-8AA5-19293A87F562}"/>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8918" name="TextBox 20">
              <a:extLst>
                <a:ext uri="{FF2B5EF4-FFF2-40B4-BE49-F238E27FC236}">
                  <a16:creationId xmlns:a16="http://schemas.microsoft.com/office/drawing/2014/main" id="{C3DD142D-3F53-CC4E-99DF-A4663EC55CB0}"/>
                </a:ext>
              </a:extLst>
            </p:cNvPr>
            <p:cNvSpPr txBox="1">
              <a:spLocks noChangeArrowheads="1"/>
            </p:cNvSpPr>
            <p:nvPr/>
          </p:nvSpPr>
          <p:spPr bwMode="auto">
            <a:xfrm>
              <a:off x="11748508"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DA26A52-200B-EB44-AD3D-4B36C0761972}" type="slidenum">
                <a:rPr lang="id-ID" altLang="en-US" sz="1200" b="1">
                  <a:solidFill>
                    <a:schemeClr val="bg1"/>
                  </a:solidFill>
                  <a:latin typeface="Raleway" panose="020B0503030101060003" pitchFamily="34" charset="77"/>
                </a:rPr>
                <a:pPr algn="ctr" eaLnBrk="1" hangingPunct="1"/>
                <a:t>21</a:t>
              </a:fld>
              <a:endParaRPr lang="id-ID" altLang="en-US" sz="1200" dirty="0">
                <a:solidFill>
                  <a:schemeClr val="bg1"/>
                </a:solidFill>
                <a:latin typeface="Raleway" panose="020B0503030101060003" pitchFamily="34" charset="77"/>
              </a:endParaRPr>
            </a:p>
          </p:txBody>
        </p:sp>
      </p:grpSp>
      <p:sp>
        <p:nvSpPr>
          <p:cNvPr id="12" name="Title 1">
            <a:extLst>
              <a:ext uri="{FF2B5EF4-FFF2-40B4-BE49-F238E27FC236}">
                <a16:creationId xmlns:a16="http://schemas.microsoft.com/office/drawing/2014/main" id="{B081F557-342A-8B42-A569-2A7CBFCA7245}"/>
              </a:ext>
            </a:extLst>
          </p:cNvPr>
          <p:cNvSpPr txBox="1">
            <a:spLocks/>
          </p:cNvSpPr>
          <p:nvPr/>
        </p:nvSpPr>
        <p:spPr bwMode="auto">
          <a:xfrm>
            <a:off x="609600" y="271463"/>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ＭＳ Ｐゴシック" panose="020B0600070205080204"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9pPr>
          </a:lstStyle>
          <a:p>
            <a:pPr algn="ctr"/>
            <a:r>
              <a:rPr lang="en-US" altLang="en-US" b="1" dirty="0">
                <a:latin typeface="Arial" panose="020B0604020202020204" pitchFamily="34" charset="0"/>
                <a:cs typeface="Arial" panose="020B0604020202020204" pitchFamily="34" charset="0"/>
              </a:rPr>
              <a:t>RESTING POSITION- </a:t>
            </a:r>
            <a:r>
              <a:rPr lang="en-US" altLang="en-US" b="1" dirty="0">
                <a:solidFill>
                  <a:srgbClr val="6B9EA5"/>
                </a:solidFill>
                <a:latin typeface="Arial" panose="020B0604020202020204" pitchFamily="34" charset="0"/>
                <a:cs typeface="Arial" panose="020B0604020202020204" pitchFamily="34" charset="0"/>
              </a:rPr>
              <a:t>EUROPEAN</a:t>
            </a:r>
            <a:endParaRPr lang="en-US" altLang="en-US" dirty="0"/>
          </a:p>
        </p:txBody>
      </p:sp>
      <p:sp>
        <p:nvSpPr>
          <p:cNvPr id="5" name="Rectangle 4"/>
          <p:cNvSpPr/>
          <p:nvPr/>
        </p:nvSpPr>
        <p:spPr>
          <a:xfrm>
            <a:off x="2715145" y="1155211"/>
            <a:ext cx="1231427" cy="584775"/>
          </a:xfrm>
          <a:prstGeom prst="rect">
            <a:avLst/>
          </a:prstGeom>
        </p:spPr>
        <p:txBody>
          <a:bodyPr wrap="none">
            <a:spAutoFit/>
          </a:bodyPr>
          <a:lstStyle/>
          <a:p>
            <a:r>
              <a:rPr lang="en-US" sz="3200" b="1" dirty="0">
                <a:effectLst>
                  <a:outerShdw blurRad="38100" dist="38100" dir="2700000" algn="tl">
                    <a:srgbClr val="C0C0C0"/>
                  </a:outerShdw>
                </a:effectLst>
                <a:latin typeface="Arial"/>
                <a:cs typeface="Arial"/>
              </a:rPr>
              <a:t>Right</a:t>
            </a:r>
            <a:endParaRPr lang="en-US" dirty="0"/>
          </a:p>
        </p:txBody>
      </p:sp>
      <p:sp>
        <p:nvSpPr>
          <p:cNvPr id="16" name="Rectangle 15"/>
          <p:cNvSpPr/>
          <p:nvPr/>
        </p:nvSpPr>
        <p:spPr>
          <a:xfrm>
            <a:off x="8074119" y="1155211"/>
            <a:ext cx="1475660" cy="584775"/>
          </a:xfrm>
          <a:prstGeom prst="rect">
            <a:avLst/>
          </a:prstGeom>
        </p:spPr>
        <p:txBody>
          <a:bodyPr wrap="none">
            <a:spAutoFit/>
          </a:bodyPr>
          <a:lstStyle/>
          <a:p>
            <a:r>
              <a:rPr lang="en-US" sz="3200" b="1" dirty="0">
                <a:effectLst>
                  <a:outerShdw blurRad="38100" dist="38100" dir="2700000" algn="tl">
                    <a:srgbClr val="C0C0C0"/>
                  </a:outerShdw>
                </a:effectLst>
                <a:latin typeface="Arial"/>
                <a:cs typeface="Arial"/>
              </a:rPr>
              <a:t>Wrong</a:t>
            </a:r>
            <a:endParaRPr lang="en-US" dirty="0"/>
          </a:p>
        </p:txBody>
      </p:sp>
      <p:grpSp>
        <p:nvGrpSpPr>
          <p:cNvPr id="20"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1" name="Rectangle 20">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2"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3"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5"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6"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65532295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9941" name="Group 8">
            <a:extLst>
              <a:ext uri="{FF2B5EF4-FFF2-40B4-BE49-F238E27FC236}">
                <a16:creationId xmlns:a16="http://schemas.microsoft.com/office/drawing/2014/main" id="{54B5D2FB-130F-3B41-9CD2-AFED66ED9100}"/>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id="{796E9749-89FF-B346-BFA2-52C0EE5E2401}"/>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9945" name="TextBox 20">
              <a:extLst>
                <a:ext uri="{FF2B5EF4-FFF2-40B4-BE49-F238E27FC236}">
                  <a16:creationId xmlns:a16="http://schemas.microsoft.com/office/drawing/2014/main" id="{4C30BD7D-894E-1044-9EB3-4F38ADA0D4E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62547F42-D5EC-9740-BCD8-F322D3C35E19}" type="slidenum">
                <a:rPr lang="id-ID" altLang="en-US" sz="1200" b="1">
                  <a:solidFill>
                    <a:schemeClr val="bg1"/>
                  </a:solidFill>
                  <a:latin typeface="Raleway" panose="020B0503030101060003" pitchFamily="34" charset="77"/>
                </a:rPr>
                <a:pPr algn="ctr" eaLnBrk="1" hangingPunct="1"/>
                <a:t>22</a:t>
              </a:fld>
              <a:endParaRPr lang="id-ID" altLang="en-US" sz="1200">
                <a:solidFill>
                  <a:schemeClr val="bg1"/>
                </a:solidFill>
                <a:latin typeface="Raleway" panose="020B0503030101060003" pitchFamily="34" charset="77"/>
              </a:endParaRPr>
            </a:p>
          </p:txBody>
        </p:sp>
      </p:grpSp>
      <p:sp>
        <p:nvSpPr>
          <p:cNvPr id="17" name="Title 1">
            <a:extLst>
              <a:ext uri="{FF2B5EF4-FFF2-40B4-BE49-F238E27FC236}">
                <a16:creationId xmlns:a16="http://schemas.microsoft.com/office/drawing/2014/main" id="{B081F557-342A-8B42-A569-2A7CBFCA7245}"/>
              </a:ext>
            </a:extLst>
          </p:cNvPr>
          <p:cNvSpPr txBox="1">
            <a:spLocks/>
          </p:cNvSpPr>
          <p:nvPr/>
        </p:nvSpPr>
        <p:spPr bwMode="auto">
          <a:xfrm>
            <a:off x="609600" y="271463"/>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ＭＳ Ｐゴシック" panose="020B0600070205080204"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9pPr>
          </a:lstStyle>
          <a:p>
            <a:pPr algn="ctr"/>
            <a:r>
              <a:rPr lang="en-US" altLang="en-US" b="1" dirty="0">
                <a:latin typeface="Arial" panose="020B0604020202020204" pitchFamily="34" charset="0"/>
                <a:cs typeface="Arial" panose="020B0604020202020204" pitchFamily="34" charset="0"/>
              </a:rPr>
              <a:t>RESTING POSITION- </a:t>
            </a:r>
            <a:r>
              <a:rPr lang="en-US" altLang="en-US" b="1" dirty="0">
                <a:solidFill>
                  <a:srgbClr val="6B9EA5"/>
                </a:solidFill>
                <a:latin typeface="Arial" panose="020B0604020202020204" pitchFamily="34" charset="0"/>
                <a:cs typeface="Arial" panose="020B0604020202020204" pitchFamily="34" charset="0"/>
              </a:rPr>
              <a:t>AMERICAN</a:t>
            </a:r>
            <a:endParaRPr lang="en-US" altLang="en-US" dirty="0"/>
          </a:p>
        </p:txBody>
      </p:sp>
      <p:grpSp>
        <p:nvGrpSpPr>
          <p:cNvPr id="26"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7" name="Rectangle 26">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8"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9"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0"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1"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2"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24667114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1989" name="Group 8">
            <a:extLst>
              <a:ext uri="{FF2B5EF4-FFF2-40B4-BE49-F238E27FC236}">
                <a16:creationId xmlns:a16="http://schemas.microsoft.com/office/drawing/2014/main" id="{FA32961C-0375-634A-893C-C9F9D54E10D1}"/>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793BB4CE-8645-4342-BCE9-A7D688DE03B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41991" name="TextBox 20">
              <a:extLst>
                <a:ext uri="{FF2B5EF4-FFF2-40B4-BE49-F238E27FC236}">
                  <a16:creationId xmlns:a16="http://schemas.microsoft.com/office/drawing/2014/main" id="{D4C957EF-4042-4A47-9D8F-2C2CB4DDF0A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FB21524-2562-D742-B897-AFB010ED9B97}" type="slidenum">
                <a:rPr lang="id-ID" altLang="en-US" sz="1200" b="1">
                  <a:solidFill>
                    <a:schemeClr val="bg1"/>
                  </a:solidFill>
                  <a:latin typeface="Raleway" panose="020B0503030101060003" pitchFamily="34" charset="77"/>
                </a:rPr>
                <a:pPr algn="ctr" eaLnBrk="1" hangingPunct="1"/>
                <a:t>23</a:t>
              </a:fld>
              <a:endParaRPr lang="id-ID" altLang="en-US" sz="1200">
                <a:solidFill>
                  <a:schemeClr val="bg1"/>
                </a:solidFill>
                <a:latin typeface="Raleway" panose="020B0503030101060003" pitchFamily="34" charset="77"/>
              </a:endParaRPr>
            </a:p>
          </p:txBody>
        </p:sp>
      </p:grpSp>
      <p:sp>
        <p:nvSpPr>
          <p:cNvPr id="12" name="Title 1">
            <a:extLst>
              <a:ext uri="{FF2B5EF4-FFF2-40B4-BE49-F238E27FC236}">
                <a16:creationId xmlns:a16="http://schemas.microsoft.com/office/drawing/2014/main" id="{B081F557-342A-8B42-A569-2A7CBFCA7245}"/>
              </a:ext>
            </a:extLst>
          </p:cNvPr>
          <p:cNvSpPr txBox="1">
            <a:spLocks/>
          </p:cNvSpPr>
          <p:nvPr/>
        </p:nvSpPr>
        <p:spPr bwMode="auto">
          <a:xfrm>
            <a:off x="609600" y="271463"/>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ＭＳ Ｐゴシック" panose="020B0600070205080204"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9pPr>
          </a:lstStyle>
          <a:p>
            <a:pPr algn="ctr"/>
            <a:r>
              <a:rPr lang="en-US" altLang="en-US" b="1" dirty="0">
                <a:latin typeface="Arial" panose="020B0604020202020204" pitchFamily="34" charset="0"/>
                <a:cs typeface="Arial" panose="020B0604020202020204" pitchFamily="34" charset="0"/>
              </a:rPr>
              <a:t>FINISHED </a:t>
            </a:r>
            <a:r>
              <a:rPr lang="en-US" altLang="en-US" b="1" dirty="0">
                <a:solidFill>
                  <a:srgbClr val="6B9EA5"/>
                </a:solidFill>
                <a:latin typeface="Arial" panose="020B0604020202020204" pitchFamily="34" charset="0"/>
                <a:cs typeface="Arial" panose="020B0604020202020204" pitchFamily="34" charset="0"/>
              </a:rPr>
              <a:t>POSITION</a:t>
            </a:r>
            <a:endParaRPr lang="en-US" altLang="en-US" dirty="0">
              <a:solidFill>
                <a:srgbClr val="6B9EA5"/>
              </a:solidFill>
            </a:endParaRPr>
          </a:p>
        </p:txBody>
      </p:sp>
      <p:grpSp>
        <p:nvGrpSpPr>
          <p:cNvPr id="17"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18" name="Rectangle 17">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9"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0"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1"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3"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03550389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3010" name="Group 28">
            <a:extLst>
              <a:ext uri="{FF2B5EF4-FFF2-40B4-BE49-F238E27FC236}">
                <a16:creationId xmlns:a16="http://schemas.microsoft.com/office/drawing/2014/main" id="{4C1D09FD-8518-C145-91F7-701BF153CF7E}"/>
              </a:ext>
            </a:extLst>
          </p:cNvPr>
          <p:cNvGrpSpPr>
            <a:grpSpLocks/>
          </p:cNvGrpSpPr>
          <p:nvPr/>
        </p:nvGrpSpPr>
        <p:grpSpPr bwMode="auto">
          <a:xfrm>
            <a:off x="11736388" y="9525"/>
            <a:ext cx="455612" cy="368300"/>
            <a:chOff x="11736780" y="8736"/>
            <a:chExt cx="455819" cy="369296"/>
          </a:xfrm>
        </p:grpSpPr>
        <p:sp>
          <p:nvSpPr>
            <p:cNvPr id="30" name="Teardrop 29">
              <a:extLst>
                <a:ext uri="{FF2B5EF4-FFF2-40B4-BE49-F238E27FC236}">
                  <a16:creationId xmlns:a16="http://schemas.microsoft.com/office/drawing/2014/main" id="{0014FE27-0086-9141-8958-3FB20A7D42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43015" name="TextBox 30">
              <a:extLst>
                <a:ext uri="{FF2B5EF4-FFF2-40B4-BE49-F238E27FC236}">
                  <a16:creationId xmlns:a16="http://schemas.microsoft.com/office/drawing/2014/main" id="{09A5CAF8-D2FA-8245-B6FF-0F2BED9E97C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891B1BFB-EE47-B240-B294-3940A7EFB1AE}" type="slidenum">
                <a:rPr lang="id-ID" altLang="en-US" sz="1200" b="1">
                  <a:solidFill>
                    <a:schemeClr val="bg1"/>
                  </a:solidFill>
                  <a:latin typeface="Raleway" panose="020B0503030101060003" pitchFamily="34" charset="77"/>
                </a:rPr>
                <a:pPr algn="ctr" eaLnBrk="1" hangingPunct="1"/>
                <a:t>24</a:t>
              </a:fld>
              <a:endParaRPr lang="id-ID" altLang="en-US" sz="1200">
                <a:solidFill>
                  <a:schemeClr val="bg1"/>
                </a:solidFill>
                <a:latin typeface="Raleway" panose="020B0503030101060003" pitchFamily="34" charset="77"/>
              </a:endParaRPr>
            </a:p>
          </p:txBody>
        </p:sp>
      </p:grpSp>
      <p:sp>
        <p:nvSpPr>
          <p:cNvPr id="4" name="TextBox 3"/>
          <p:cNvSpPr txBox="1"/>
          <p:nvPr/>
        </p:nvSpPr>
        <p:spPr>
          <a:xfrm>
            <a:off x="799865" y="3132862"/>
            <a:ext cx="4605813" cy="1754326"/>
          </a:xfrm>
          <a:prstGeom prst="rect">
            <a:avLst/>
          </a:prstGeom>
          <a:noFill/>
        </p:spPr>
        <p:txBody>
          <a:bodyPr wrap="none" rtlCol="0">
            <a:spAutoFit/>
          </a:bodyPr>
          <a:lstStyle/>
          <a:p>
            <a:pPr algn="ctr"/>
            <a:r>
              <a:rPr lang="en-US" sz="5400" dirty="0">
                <a:latin typeface="Arial Black" panose="020B0A04020102020204" pitchFamily="34" charset="0"/>
              </a:rPr>
              <a:t>TEST YOUR</a:t>
            </a:r>
          </a:p>
          <a:p>
            <a:pPr algn="ctr"/>
            <a:r>
              <a:rPr lang="en-US" sz="5400" dirty="0">
                <a:solidFill>
                  <a:srgbClr val="6B9EA5"/>
                </a:solidFill>
                <a:latin typeface="Arial Black" panose="020B0A04020102020204" pitchFamily="34" charset="0"/>
              </a:rPr>
              <a:t>SKILLS</a:t>
            </a:r>
          </a:p>
        </p:txBody>
      </p:sp>
      <p:sp>
        <p:nvSpPr>
          <p:cNvPr id="16" name="Title 1">
            <a:extLst>
              <a:ext uri="{FF2B5EF4-FFF2-40B4-BE49-F238E27FC236}">
                <a16:creationId xmlns:a16="http://schemas.microsoft.com/office/drawing/2014/main" id="{B081F557-342A-8B42-A569-2A7CBFCA7245}"/>
              </a:ext>
            </a:extLst>
          </p:cNvPr>
          <p:cNvSpPr txBox="1">
            <a:spLocks/>
          </p:cNvSpPr>
          <p:nvPr/>
        </p:nvSpPr>
        <p:spPr bwMode="auto">
          <a:xfrm>
            <a:off x="609600" y="271463"/>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ＭＳ Ｐゴシック" panose="020B0600070205080204"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9pPr>
          </a:lstStyle>
          <a:p>
            <a:pPr algn="ctr"/>
            <a:r>
              <a:rPr lang="en-US" altLang="en-US" b="1" dirty="0">
                <a:solidFill>
                  <a:srgbClr val="000000"/>
                </a:solidFill>
                <a:latin typeface="Arial" panose="020B0604020202020204" pitchFamily="34" charset="0"/>
                <a:cs typeface="Arial" panose="020B0604020202020204" pitchFamily="34" charset="0"/>
              </a:rPr>
              <a:t>DINING</a:t>
            </a:r>
            <a:r>
              <a:rPr lang="en-US" altLang="en-US" b="1" dirty="0">
                <a:latin typeface="Arial" panose="020B0604020202020204" pitchFamily="34" charset="0"/>
                <a:cs typeface="Arial" panose="020B0604020202020204" pitchFamily="34" charset="0"/>
              </a:rPr>
              <a:t> </a:t>
            </a:r>
            <a:r>
              <a:rPr lang="en-US" altLang="en-US" b="1" dirty="0">
                <a:solidFill>
                  <a:srgbClr val="6B9EA5"/>
                </a:solidFill>
                <a:latin typeface="Arial" panose="020B0604020202020204" pitchFamily="34" charset="0"/>
                <a:cs typeface="Arial" panose="020B0604020202020204" pitchFamily="34" charset="0"/>
              </a:rPr>
              <a:t>ETIQUETTE</a:t>
            </a:r>
            <a:endParaRPr lang="en-US" altLang="en-US" dirty="0">
              <a:solidFill>
                <a:srgbClr val="6B9EA5"/>
              </a:solidFill>
            </a:endParaRPr>
          </a:p>
        </p:txBody>
      </p:sp>
      <p:grpSp>
        <p:nvGrpSpPr>
          <p:cNvPr id="23"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4" name="Rectangle 23">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7"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8"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1"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2"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403158433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p:cNvSpPr/>
          <p:nvPr/>
        </p:nvSpPr>
        <p:spPr>
          <a:xfrm>
            <a:off x="788190" y="914426"/>
            <a:ext cx="8043612" cy="646331"/>
          </a:xfrm>
          <a:prstGeom prst="rect">
            <a:avLst/>
          </a:prstGeom>
        </p:spPr>
        <p:txBody>
          <a:bodyPr wrap="none">
            <a:spAutoFit/>
          </a:bodyPr>
          <a:lstStyle/>
          <a:p>
            <a:r>
              <a:rPr lang="en-US" sz="3600" b="1" dirty="0">
                <a:solidFill>
                  <a:srgbClr val="6B9EA5"/>
                </a:solidFill>
              </a:rPr>
              <a:t>When dining socially, who is served first?</a:t>
            </a:r>
            <a:endParaRPr lang="en-US" sz="3600" dirty="0">
              <a:solidFill>
                <a:srgbClr val="6B9EA5"/>
              </a:solidFill>
            </a:endParaRPr>
          </a:p>
        </p:txBody>
      </p:sp>
      <p:sp>
        <p:nvSpPr>
          <p:cNvPr id="20" name="Rectangle 19"/>
          <p:cNvSpPr/>
          <p:nvPr/>
        </p:nvSpPr>
        <p:spPr>
          <a:xfrm>
            <a:off x="1207290" y="1436294"/>
            <a:ext cx="6159500" cy="2308324"/>
          </a:xfrm>
          <a:prstGeom prst="rect">
            <a:avLst/>
          </a:prstGeom>
        </p:spPr>
        <p:txBody>
          <a:bodyPr wrap="square">
            <a:spAutoFit/>
          </a:bodyPr>
          <a:lstStyle/>
          <a:p>
            <a:pPr marL="605455" indent="-605455">
              <a:lnSpc>
                <a:spcPct val="200000"/>
              </a:lnSpc>
              <a:buFont typeface="Wingdings" pitchFamily="2" charset="2"/>
              <a:buAutoNum type="alphaLcParenR"/>
            </a:pPr>
            <a:r>
              <a:rPr lang="en-US" sz="2500" b="1" dirty="0">
                <a:latin typeface="Arial" panose="020B0604020202020204" pitchFamily="34" charset="0"/>
                <a:cs typeface="Arial" panose="020B0604020202020204" pitchFamily="34" charset="0"/>
              </a:rPr>
              <a:t>The Host</a:t>
            </a:r>
          </a:p>
          <a:p>
            <a:pPr marL="605455" indent="-605455">
              <a:lnSpc>
                <a:spcPct val="200000"/>
              </a:lnSpc>
              <a:buFont typeface="Wingdings" pitchFamily="2" charset="2"/>
              <a:buAutoNum type="alphaLcParenR"/>
            </a:pPr>
            <a:r>
              <a:rPr lang="en-US" sz="2500" b="1" dirty="0">
                <a:latin typeface="Arial" panose="020B0604020202020204" pitchFamily="34" charset="0"/>
                <a:cs typeface="Arial" panose="020B0604020202020204" pitchFamily="34" charset="0"/>
              </a:rPr>
              <a:t>The Guest of </a:t>
            </a:r>
            <a:r>
              <a:rPr lang="en-US" sz="2500" b="1" dirty="0" err="1">
                <a:latin typeface="Arial" panose="020B0604020202020204" pitchFamily="34" charset="0"/>
                <a:cs typeface="Arial" panose="020B0604020202020204" pitchFamily="34" charset="0"/>
              </a:rPr>
              <a:t>Honour</a:t>
            </a:r>
            <a:endParaRPr lang="en-US" sz="2500" b="1" dirty="0">
              <a:latin typeface="Arial" panose="020B0604020202020204" pitchFamily="34" charset="0"/>
              <a:cs typeface="Arial" panose="020B0604020202020204" pitchFamily="34" charset="0"/>
            </a:endParaRPr>
          </a:p>
          <a:p>
            <a:pPr marL="605455" indent="-605455">
              <a:lnSpc>
                <a:spcPct val="200000"/>
              </a:lnSpc>
              <a:buFont typeface="Wingdings" pitchFamily="2" charset="2"/>
              <a:buAutoNum type="alphaLcParenR"/>
            </a:pPr>
            <a:r>
              <a:rPr lang="en-US" sz="2500" b="1" dirty="0">
                <a:latin typeface="Arial" panose="020B0604020202020204" pitchFamily="34" charset="0"/>
                <a:cs typeface="Arial" panose="020B0604020202020204" pitchFamily="34" charset="0"/>
              </a:rPr>
              <a:t>The Hosts Grandmother</a:t>
            </a:r>
            <a:endParaRPr lang="en-CA" sz="2500" b="1" dirty="0">
              <a:latin typeface="Arial" panose="020B0604020202020204" pitchFamily="34" charset="0"/>
              <a:cs typeface="Arial" panose="020B0604020202020204" pitchFamily="34" charset="0"/>
            </a:endParaRPr>
          </a:p>
        </p:txBody>
      </p:sp>
      <p:grpSp>
        <p:nvGrpSpPr>
          <p:cNvPr id="16" name="Group 28">
            <a:extLst>
              <a:ext uri="{FF2B5EF4-FFF2-40B4-BE49-F238E27FC236}">
                <a16:creationId xmlns:a16="http://schemas.microsoft.com/office/drawing/2014/main" id="{4C1D09FD-8518-C145-91F7-701BF153CF7E}"/>
              </a:ext>
            </a:extLst>
          </p:cNvPr>
          <p:cNvGrpSpPr>
            <a:grpSpLocks/>
          </p:cNvGrpSpPr>
          <p:nvPr/>
        </p:nvGrpSpPr>
        <p:grpSpPr bwMode="auto">
          <a:xfrm>
            <a:off x="11693799" y="9525"/>
            <a:ext cx="540779" cy="369296"/>
            <a:chOff x="11694178" y="8736"/>
            <a:chExt cx="541025" cy="370295"/>
          </a:xfrm>
        </p:grpSpPr>
        <p:sp>
          <p:nvSpPr>
            <p:cNvPr id="21" name="Teardrop 20">
              <a:extLst>
                <a:ext uri="{FF2B5EF4-FFF2-40B4-BE49-F238E27FC236}">
                  <a16:creationId xmlns:a16="http://schemas.microsoft.com/office/drawing/2014/main" id="{0014FE27-0086-9141-8958-3FB20A7D42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2" name="TextBox 30">
              <a:extLst>
                <a:ext uri="{FF2B5EF4-FFF2-40B4-BE49-F238E27FC236}">
                  <a16:creationId xmlns:a16="http://schemas.microsoft.com/office/drawing/2014/main" id="{09A5CAF8-D2FA-8245-B6FF-0F2BED9E97C8}"/>
                </a:ext>
              </a:extLst>
            </p:cNvPr>
            <p:cNvSpPr txBox="1">
              <a:spLocks noChangeArrowheads="1"/>
            </p:cNvSpPr>
            <p:nvPr/>
          </p:nvSpPr>
          <p:spPr bwMode="auto">
            <a:xfrm>
              <a:off x="11694178" y="8736"/>
              <a:ext cx="541025"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00" b="1" dirty="0">
                  <a:solidFill>
                    <a:schemeClr val="bg1"/>
                  </a:solidFill>
                  <a:latin typeface="Raleway" panose="020B0503030101060003" pitchFamily="34" charset="77"/>
                </a:rPr>
                <a:t>25</a:t>
              </a:r>
              <a:endParaRPr lang="id-ID" altLang="en-US" sz="1200" dirty="0">
                <a:solidFill>
                  <a:schemeClr val="bg1"/>
                </a:solidFill>
                <a:latin typeface="Raleway" panose="020B0503030101060003" pitchFamily="34" charset="77"/>
              </a:endParaRPr>
            </a:p>
          </p:txBody>
        </p:sp>
      </p:grpSp>
      <p:grpSp>
        <p:nvGrpSpPr>
          <p:cNvPr id="38"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39" name="Rectangle 38">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40"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41"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2"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3"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44"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55946107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p:cNvSpPr/>
          <p:nvPr/>
        </p:nvSpPr>
        <p:spPr>
          <a:xfrm>
            <a:off x="788190" y="914426"/>
            <a:ext cx="8043612" cy="646331"/>
          </a:xfrm>
          <a:prstGeom prst="rect">
            <a:avLst/>
          </a:prstGeom>
        </p:spPr>
        <p:txBody>
          <a:bodyPr wrap="none">
            <a:spAutoFit/>
          </a:bodyPr>
          <a:lstStyle/>
          <a:p>
            <a:r>
              <a:rPr lang="en-US" sz="3600" b="1" dirty="0">
                <a:solidFill>
                  <a:srgbClr val="6B9EA5"/>
                </a:solidFill>
              </a:rPr>
              <a:t>When dining socially, who is served first?</a:t>
            </a:r>
            <a:endParaRPr lang="en-US" sz="3600" dirty="0">
              <a:solidFill>
                <a:srgbClr val="6B9EA5"/>
              </a:solidFill>
            </a:endParaRPr>
          </a:p>
        </p:txBody>
      </p:sp>
      <p:sp>
        <p:nvSpPr>
          <p:cNvPr id="20" name="Rectangle 19"/>
          <p:cNvSpPr/>
          <p:nvPr/>
        </p:nvSpPr>
        <p:spPr>
          <a:xfrm>
            <a:off x="1207290" y="1436294"/>
            <a:ext cx="6159500" cy="2400657"/>
          </a:xfrm>
          <a:prstGeom prst="rect">
            <a:avLst/>
          </a:prstGeom>
        </p:spPr>
        <p:txBody>
          <a:bodyPr wrap="square">
            <a:spAutoFit/>
          </a:bodyPr>
          <a:lstStyle/>
          <a:p>
            <a:pPr marL="605455" indent="-605455">
              <a:lnSpc>
                <a:spcPct val="200000"/>
              </a:lnSpc>
              <a:buFont typeface="Wingdings" pitchFamily="2" charset="2"/>
              <a:buAutoNum type="alphaLcParenR"/>
            </a:pPr>
            <a:r>
              <a:rPr lang="en-US" sz="2500" b="1" dirty="0">
                <a:latin typeface="Arial" panose="020B0604020202020204" pitchFamily="34" charset="0"/>
                <a:cs typeface="Arial" panose="020B0604020202020204" pitchFamily="34" charset="0"/>
              </a:rPr>
              <a:t>The Host</a:t>
            </a:r>
          </a:p>
          <a:p>
            <a:pPr marL="605455" indent="-605455">
              <a:lnSpc>
                <a:spcPct val="200000"/>
              </a:lnSpc>
              <a:buFont typeface="Wingdings" pitchFamily="2" charset="2"/>
              <a:buAutoNum type="alphaLcParenR"/>
            </a:pPr>
            <a:r>
              <a:rPr lang="en-US" sz="2500" b="1" dirty="0">
                <a:solidFill>
                  <a:srgbClr val="E0BE2C"/>
                </a:solidFill>
                <a:latin typeface="Arial" panose="020B0604020202020204" pitchFamily="34" charset="0"/>
                <a:cs typeface="Arial" panose="020B0604020202020204" pitchFamily="34" charset="0"/>
              </a:rPr>
              <a:t>The Guest of </a:t>
            </a:r>
            <a:r>
              <a:rPr lang="en-US" sz="2500" b="1" dirty="0" err="1">
                <a:solidFill>
                  <a:srgbClr val="E0BE2C"/>
                </a:solidFill>
                <a:latin typeface="Arial" panose="020B0604020202020204" pitchFamily="34" charset="0"/>
                <a:cs typeface="Arial" panose="020B0604020202020204" pitchFamily="34" charset="0"/>
              </a:rPr>
              <a:t>Honour</a:t>
            </a:r>
            <a:endParaRPr lang="en-US" sz="2500" b="1" dirty="0">
              <a:solidFill>
                <a:srgbClr val="E0BE2C"/>
              </a:solidFill>
              <a:latin typeface="Arial" panose="020B0604020202020204" pitchFamily="34" charset="0"/>
              <a:cs typeface="Arial" panose="020B0604020202020204" pitchFamily="34" charset="0"/>
            </a:endParaRPr>
          </a:p>
          <a:p>
            <a:pPr marL="605455" indent="-605455">
              <a:lnSpc>
                <a:spcPct val="200000"/>
              </a:lnSpc>
              <a:buFont typeface="Wingdings" pitchFamily="2" charset="2"/>
              <a:buAutoNum type="alphaLcParenR"/>
            </a:pPr>
            <a:r>
              <a:rPr lang="en-US" sz="2500" b="1" dirty="0">
                <a:latin typeface="Arial" panose="020B0604020202020204" pitchFamily="34" charset="0"/>
                <a:cs typeface="Arial" panose="020B0604020202020204" pitchFamily="34" charset="0"/>
              </a:rPr>
              <a:t>The Hosts Grandmother</a:t>
            </a:r>
            <a:endParaRPr lang="en-CA" sz="2500" b="1" dirty="0">
              <a:latin typeface="Arial" panose="020B0604020202020204" pitchFamily="34" charset="0"/>
              <a:cs typeface="Arial" panose="020B0604020202020204" pitchFamily="34" charset="0"/>
            </a:endParaRPr>
          </a:p>
        </p:txBody>
      </p:sp>
      <p:grpSp>
        <p:nvGrpSpPr>
          <p:cNvPr id="16" name="Group 28">
            <a:extLst>
              <a:ext uri="{FF2B5EF4-FFF2-40B4-BE49-F238E27FC236}">
                <a16:creationId xmlns:a16="http://schemas.microsoft.com/office/drawing/2014/main" id="{4C1D09FD-8518-C145-91F7-701BF153CF7E}"/>
              </a:ext>
            </a:extLst>
          </p:cNvPr>
          <p:cNvGrpSpPr>
            <a:grpSpLocks/>
          </p:cNvGrpSpPr>
          <p:nvPr/>
        </p:nvGrpSpPr>
        <p:grpSpPr bwMode="auto">
          <a:xfrm>
            <a:off x="11689805" y="9525"/>
            <a:ext cx="548793" cy="369296"/>
            <a:chOff x="11690169" y="8736"/>
            <a:chExt cx="549042" cy="370295"/>
          </a:xfrm>
        </p:grpSpPr>
        <p:sp>
          <p:nvSpPr>
            <p:cNvPr id="21" name="Teardrop 20">
              <a:extLst>
                <a:ext uri="{FF2B5EF4-FFF2-40B4-BE49-F238E27FC236}">
                  <a16:creationId xmlns:a16="http://schemas.microsoft.com/office/drawing/2014/main" id="{0014FE27-0086-9141-8958-3FB20A7D42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2" name="TextBox 30">
              <a:extLst>
                <a:ext uri="{FF2B5EF4-FFF2-40B4-BE49-F238E27FC236}">
                  <a16:creationId xmlns:a16="http://schemas.microsoft.com/office/drawing/2014/main" id="{09A5CAF8-D2FA-8245-B6FF-0F2BED9E97C8}"/>
                </a:ext>
              </a:extLst>
            </p:cNvPr>
            <p:cNvSpPr txBox="1">
              <a:spLocks noChangeArrowheads="1"/>
            </p:cNvSpPr>
            <p:nvPr/>
          </p:nvSpPr>
          <p:spPr bwMode="auto">
            <a:xfrm>
              <a:off x="11690169" y="8736"/>
              <a:ext cx="549042"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00" b="1" dirty="0">
                  <a:solidFill>
                    <a:schemeClr val="bg1"/>
                  </a:solidFill>
                  <a:latin typeface="Raleway" panose="020B0503030101060003" pitchFamily="34" charset="77"/>
                </a:rPr>
                <a:t>26</a:t>
              </a:r>
              <a:endParaRPr lang="id-ID" altLang="en-US" sz="1200" dirty="0">
                <a:solidFill>
                  <a:schemeClr val="bg1"/>
                </a:solidFill>
                <a:latin typeface="Raleway" panose="020B0503030101060003" pitchFamily="34" charset="77"/>
              </a:endParaRPr>
            </a:p>
          </p:txBody>
        </p:sp>
      </p:grpSp>
      <p:grpSp>
        <p:nvGrpSpPr>
          <p:cNvPr id="31"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32" name="Rectangle 31">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3"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34"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5"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6"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7"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58637724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25"/>
            <a:ext cx="12192000" cy="6858000"/>
          </a:xfrm>
          <a:prstGeom prst="rect">
            <a:avLst/>
          </a:prstGeom>
        </p:spPr>
      </p:pic>
      <p:sp>
        <p:nvSpPr>
          <p:cNvPr id="7" name="Rectangle 6"/>
          <p:cNvSpPr/>
          <p:nvPr/>
        </p:nvSpPr>
        <p:spPr>
          <a:xfrm>
            <a:off x="788190" y="914426"/>
            <a:ext cx="9310369" cy="646331"/>
          </a:xfrm>
          <a:prstGeom prst="rect">
            <a:avLst/>
          </a:prstGeom>
        </p:spPr>
        <p:txBody>
          <a:bodyPr wrap="none">
            <a:spAutoFit/>
          </a:bodyPr>
          <a:lstStyle/>
          <a:p>
            <a:r>
              <a:rPr lang="en-US" sz="3600" b="1" dirty="0">
                <a:solidFill>
                  <a:srgbClr val="6B9EA5"/>
                </a:solidFill>
              </a:rPr>
              <a:t>The best time to conduct business at a meal is</a:t>
            </a:r>
            <a:r>
              <a:rPr lang="is-IS" sz="3600" b="1" dirty="0">
                <a:solidFill>
                  <a:srgbClr val="6B9EA5"/>
                </a:solidFill>
              </a:rPr>
              <a:t>…</a:t>
            </a:r>
            <a:endParaRPr lang="en-US" sz="3600" dirty="0">
              <a:solidFill>
                <a:srgbClr val="6B9EA5"/>
              </a:solidFill>
            </a:endParaRPr>
          </a:p>
        </p:txBody>
      </p:sp>
      <p:sp>
        <p:nvSpPr>
          <p:cNvPr id="8" name="Rectangle 7"/>
          <p:cNvSpPr/>
          <p:nvPr/>
        </p:nvSpPr>
        <p:spPr>
          <a:xfrm>
            <a:off x="1207290" y="1436294"/>
            <a:ext cx="6159500" cy="3062377"/>
          </a:xfrm>
          <a:prstGeom prst="rect">
            <a:avLst/>
          </a:prstGeom>
        </p:spPr>
        <p:txBody>
          <a:bodyPr wrap="square">
            <a:spAutoFit/>
          </a:bodyPr>
          <a:lstStyle/>
          <a:p>
            <a:pPr marL="605455" indent="-605455">
              <a:lnSpc>
                <a:spcPct val="200000"/>
              </a:lnSpc>
              <a:buFont typeface="Wingdings" pitchFamily="2" charset="2"/>
              <a:buAutoNum type="alphaLcParenR"/>
            </a:pPr>
            <a:r>
              <a:rPr lang="en-US" sz="2500" b="1" dirty="0">
                <a:latin typeface="Arial" panose="020B0604020202020204" pitchFamily="34" charset="0"/>
                <a:cs typeface="Arial" panose="020B0604020202020204" pitchFamily="34" charset="0"/>
              </a:rPr>
              <a:t>Before the meal</a:t>
            </a:r>
          </a:p>
          <a:p>
            <a:pPr marL="605455" indent="-605455">
              <a:lnSpc>
                <a:spcPct val="200000"/>
              </a:lnSpc>
              <a:buFont typeface="Wingdings" pitchFamily="2" charset="2"/>
              <a:buAutoNum type="alphaLcParenR"/>
            </a:pPr>
            <a:r>
              <a:rPr lang="en-US" sz="2500" b="1" dirty="0">
                <a:latin typeface="Arial" panose="020B0604020202020204" pitchFamily="34" charset="0"/>
                <a:cs typeface="Arial" panose="020B0604020202020204" pitchFamily="34" charset="0"/>
              </a:rPr>
              <a:t>During the meal</a:t>
            </a:r>
          </a:p>
          <a:p>
            <a:pPr marL="605455" indent="-605455">
              <a:lnSpc>
                <a:spcPct val="200000"/>
              </a:lnSpc>
              <a:buFont typeface="Wingdings" pitchFamily="2" charset="2"/>
              <a:buAutoNum type="alphaLcParenR"/>
            </a:pPr>
            <a:r>
              <a:rPr lang="en-US" sz="2500" b="1" dirty="0">
                <a:latin typeface="Arial" panose="020B0604020202020204" pitchFamily="34" charset="0"/>
                <a:cs typeface="Arial" panose="020B0604020202020204" pitchFamily="34" charset="0"/>
              </a:rPr>
              <a:t>After the meal</a:t>
            </a:r>
          </a:p>
          <a:p>
            <a:pPr marL="605455" indent="-605455">
              <a:lnSpc>
                <a:spcPct val="200000"/>
              </a:lnSpc>
              <a:buFont typeface="Wingdings" pitchFamily="2" charset="2"/>
              <a:buAutoNum type="alphaLcParenR"/>
            </a:pPr>
            <a:r>
              <a:rPr lang="en-US" sz="2500" b="1" dirty="0">
                <a:latin typeface="Arial" panose="020B0604020202020204" pitchFamily="34" charset="0"/>
                <a:cs typeface="Arial" panose="020B0604020202020204" pitchFamily="34" charset="0"/>
              </a:rPr>
              <a:t>During dessert</a:t>
            </a:r>
          </a:p>
        </p:txBody>
      </p:sp>
      <p:grpSp>
        <p:nvGrpSpPr>
          <p:cNvPr id="20" name="Group 28">
            <a:extLst>
              <a:ext uri="{FF2B5EF4-FFF2-40B4-BE49-F238E27FC236}">
                <a16:creationId xmlns:a16="http://schemas.microsoft.com/office/drawing/2014/main" id="{4C1D09FD-8518-C145-91F7-701BF153CF7E}"/>
              </a:ext>
            </a:extLst>
          </p:cNvPr>
          <p:cNvGrpSpPr>
            <a:grpSpLocks/>
          </p:cNvGrpSpPr>
          <p:nvPr/>
        </p:nvGrpSpPr>
        <p:grpSpPr bwMode="auto">
          <a:xfrm>
            <a:off x="11704736" y="9525"/>
            <a:ext cx="542381" cy="369296"/>
            <a:chOff x="11705104" y="8736"/>
            <a:chExt cx="542627" cy="370295"/>
          </a:xfrm>
        </p:grpSpPr>
        <p:sp>
          <p:nvSpPr>
            <p:cNvPr id="21" name="Teardrop 20">
              <a:extLst>
                <a:ext uri="{FF2B5EF4-FFF2-40B4-BE49-F238E27FC236}">
                  <a16:creationId xmlns:a16="http://schemas.microsoft.com/office/drawing/2014/main" id="{0014FE27-0086-9141-8958-3FB20A7D42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2" name="TextBox 30">
              <a:extLst>
                <a:ext uri="{FF2B5EF4-FFF2-40B4-BE49-F238E27FC236}">
                  <a16:creationId xmlns:a16="http://schemas.microsoft.com/office/drawing/2014/main" id="{09A5CAF8-D2FA-8245-B6FF-0F2BED9E97C8}"/>
                </a:ext>
              </a:extLst>
            </p:cNvPr>
            <p:cNvSpPr txBox="1">
              <a:spLocks noChangeArrowheads="1"/>
            </p:cNvSpPr>
            <p:nvPr/>
          </p:nvSpPr>
          <p:spPr bwMode="auto">
            <a:xfrm>
              <a:off x="11705104" y="8736"/>
              <a:ext cx="542627"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00" b="1" dirty="0">
                  <a:solidFill>
                    <a:schemeClr val="bg1"/>
                  </a:solidFill>
                  <a:latin typeface="Raleway" panose="020B0503030101060003" pitchFamily="34" charset="77"/>
                </a:rPr>
                <a:t>27</a:t>
              </a:r>
              <a:endParaRPr lang="id-ID" altLang="en-US" sz="1200" dirty="0">
                <a:solidFill>
                  <a:schemeClr val="bg1"/>
                </a:solidFill>
                <a:latin typeface="Raleway" panose="020B0503030101060003" pitchFamily="34" charset="77"/>
              </a:endParaRPr>
            </a:p>
          </p:txBody>
        </p:sp>
      </p:grpSp>
      <p:grpSp>
        <p:nvGrpSpPr>
          <p:cNvPr id="28"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9" name="Rectangle 28">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0"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31"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2"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3"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4"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73164406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788190" y="914426"/>
            <a:ext cx="9310369" cy="646331"/>
          </a:xfrm>
          <a:prstGeom prst="rect">
            <a:avLst/>
          </a:prstGeom>
        </p:spPr>
        <p:txBody>
          <a:bodyPr wrap="none">
            <a:spAutoFit/>
          </a:bodyPr>
          <a:lstStyle/>
          <a:p>
            <a:r>
              <a:rPr lang="en-US" sz="3600" b="1" dirty="0">
                <a:solidFill>
                  <a:srgbClr val="6B9EA5"/>
                </a:solidFill>
              </a:rPr>
              <a:t>The best time to conduct business at a meal is</a:t>
            </a:r>
            <a:r>
              <a:rPr lang="is-IS" sz="3600" b="1" dirty="0">
                <a:solidFill>
                  <a:srgbClr val="6B9EA5"/>
                </a:solidFill>
              </a:rPr>
              <a:t>…</a:t>
            </a:r>
            <a:endParaRPr lang="en-US" sz="3600" dirty="0">
              <a:solidFill>
                <a:srgbClr val="6B9EA5"/>
              </a:solidFill>
            </a:endParaRPr>
          </a:p>
        </p:txBody>
      </p:sp>
      <p:sp>
        <p:nvSpPr>
          <p:cNvPr id="8" name="Rectangle 7"/>
          <p:cNvSpPr/>
          <p:nvPr/>
        </p:nvSpPr>
        <p:spPr>
          <a:xfrm>
            <a:off x="1207290" y="1436294"/>
            <a:ext cx="6159500" cy="3170099"/>
          </a:xfrm>
          <a:prstGeom prst="rect">
            <a:avLst/>
          </a:prstGeom>
        </p:spPr>
        <p:txBody>
          <a:bodyPr wrap="square">
            <a:spAutoFit/>
          </a:bodyPr>
          <a:lstStyle/>
          <a:p>
            <a:pPr marL="605455" indent="-605455">
              <a:lnSpc>
                <a:spcPct val="200000"/>
              </a:lnSpc>
              <a:buFont typeface="Wingdings" pitchFamily="2" charset="2"/>
              <a:buAutoNum type="alphaLcParenR"/>
            </a:pPr>
            <a:r>
              <a:rPr lang="en-US" sz="2500" b="1" dirty="0">
                <a:solidFill>
                  <a:srgbClr val="E0BE2C"/>
                </a:solidFill>
                <a:latin typeface="Arial" panose="020B0604020202020204" pitchFamily="34" charset="0"/>
                <a:cs typeface="Arial" panose="020B0604020202020204" pitchFamily="34" charset="0"/>
              </a:rPr>
              <a:t>Before the meal</a:t>
            </a:r>
          </a:p>
          <a:p>
            <a:pPr marL="605455" indent="-605455">
              <a:lnSpc>
                <a:spcPct val="200000"/>
              </a:lnSpc>
              <a:buFont typeface="Wingdings" pitchFamily="2" charset="2"/>
              <a:buAutoNum type="alphaLcParenR"/>
            </a:pPr>
            <a:r>
              <a:rPr lang="en-US" sz="2500" b="1" dirty="0">
                <a:solidFill>
                  <a:srgbClr val="E0BE2C"/>
                </a:solidFill>
                <a:latin typeface="Arial" panose="020B0604020202020204" pitchFamily="34" charset="0"/>
                <a:cs typeface="Arial" panose="020B0604020202020204" pitchFamily="34" charset="0"/>
              </a:rPr>
              <a:t>During the meal</a:t>
            </a:r>
          </a:p>
          <a:p>
            <a:pPr marL="605455" indent="-605455">
              <a:lnSpc>
                <a:spcPct val="200000"/>
              </a:lnSpc>
              <a:buFont typeface="Wingdings" pitchFamily="2" charset="2"/>
              <a:buAutoNum type="alphaLcParenR"/>
            </a:pPr>
            <a:r>
              <a:rPr lang="en-US" sz="2500" b="1" dirty="0">
                <a:solidFill>
                  <a:srgbClr val="E0BE2C"/>
                </a:solidFill>
                <a:latin typeface="Arial" panose="020B0604020202020204" pitchFamily="34" charset="0"/>
                <a:cs typeface="Arial" panose="020B0604020202020204" pitchFamily="34" charset="0"/>
              </a:rPr>
              <a:t>After the meal</a:t>
            </a:r>
          </a:p>
          <a:p>
            <a:pPr marL="605455" indent="-605455">
              <a:lnSpc>
                <a:spcPct val="200000"/>
              </a:lnSpc>
              <a:buFont typeface="Wingdings" pitchFamily="2" charset="2"/>
              <a:buAutoNum type="alphaLcParenR"/>
            </a:pPr>
            <a:r>
              <a:rPr lang="en-US" sz="2500" b="1" dirty="0">
                <a:solidFill>
                  <a:srgbClr val="E0BE2C"/>
                </a:solidFill>
                <a:latin typeface="Arial" panose="020B0604020202020204" pitchFamily="34" charset="0"/>
                <a:cs typeface="Arial" panose="020B0604020202020204" pitchFamily="34" charset="0"/>
              </a:rPr>
              <a:t>During dessert</a:t>
            </a:r>
          </a:p>
        </p:txBody>
      </p:sp>
      <p:grpSp>
        <p:nvGrpSpPr>
          <p:cNvPr id="23" name="Group 28">
            <a:extLst>
              <a:ext uri="{FF2B5EF4-FFF2-40B4-BE49-F238E27FC236}">
                <a16:creationId xmlns:a16="http://schemas.microsoft.com/office/drawing/2014/main" id="{4C1D09FD-8518-C145-91F7-701BF153CF7E}"/>
              </a:ext>
            </a:extLst>
          </p:cNvPr>
          <p:cNvGrpSpPr>
            <a:grpSpLocks/>
          </p:cNvGrpSpPr>
          <p:nvPr/>
        </p:nvGrpSpPr>
        <p:grpSpPr bwMode="auto">
          <a:xfrm>
            <a:off x="11689805" y="9525"/>
            <a:ext cx="548793" cy="369296"/>
            <a:chOff x="11690169" y="8736"/>
            <a:chExt cx="549042" cy="370295"/>
          </a:xfrm>
        </p:grpSpPr>
        <p:sp>
          <p:nvSpPr>
            <p:cNvPr id="24" name="Teardrop 23">
              <a:extLst>
                <a:ext uri="{FF2B5EF4-FFF2-40B4-BE49-F238E27FC236}">
                  <a16:creationId xmlns:a16="http://schemas.microsoft.com/office/drawing/2014/main" id="{0014FE27-0086-9141-8958-3FB20A7D42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5" name="TextBox 30">
              <a:extLst>
                <a:ext uri="{FF2B5EF4-FFF2-40B4-BE49-F238E27FC236}">
                  <a16:creationId xmlns:a16="http://schemas.microsoft.com/office/drawing/2014/main" id="{09A5CAF8-D2FA-8245-B6FF-0F2BED9E97C8}"/>
                </a:ext>
              </a:extLst>
            </p:cNvPr>
            <p:cNvSpPr txBox="1">
              <a:spLocks noChangeArrowheads="1"/>
            </p:cNvSpPr>
            <p:nvPr/>
          </p:nvSpPr>
          <p:spPr bwMode="auto">
            <a:xfrm>
              <a:off x="11690169" y="8736"/>
              <a:ext cx="549042"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00" b="1" dirty="0">
                  <a:solidFill>
                    <a:schemeClr val="bg1"/>
                  </a:solidFill>
                  <a:latin typeface="Raleway" panose="020B0503030101060003" pitchFamily="34" charset="77"/>
                </a:rPr>
                <a:t>28</a:t>
              </a:r>
              <a:endParaRPr lang="id-ID" altLang="en-US" sz="1200" dirty="0">
                <a:solidFill>
                  <a:schemeClr val="bg1"/>
                </a:solidFill>
                <a:latin typeface="Raleway" panose="020B0503030101060003" pitchFamily="34" charset="77"/>
              </a:endParaRPr>
            </a:p>
          </p:txBody>
        </p:sp>
      </p:grpSp>
      <p:grpSp>
        <p:nvGrpSpPr>
          <p:cNvPr id="28"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9" name="Rectangle 28">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0"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31"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2"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3"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4"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39674339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p:cNvSpPr/>
          <p:nvPr/>
        </p:nvSpPr>
        <p:spPr>
          <a:xfrm>
            <a:off x="788190" y="838226"/>
            <a:ext cx="8332987" cy="1200329"/>
          </a:xfrm>
          <a:prstGeom prst="rect">
            <a:avLst/>
          </a:prstGeom>
        </p:spPr>
        <p:txBody>
          <a:bodyPr wrap="none">
            <a:spAutoFit/>
          </a:bodyPr>
          <a:lstStyle/>
          <a:p>
            <a:r>
              <a:rPr lang="en-CA" sz="3600" b="1" dirty="0">
                <a:solidFill>
                  <a:srgbClr val="6B9EA5"/>
                </a:solidFill>
              </a:rPr>
              <a:t>At business, should you order an alcoholic </a:t>
            </a:r>
          </a:p>
          <a:p>
            <a:r>
              <a:rPr lang="en-CA" sz="3600" b="1" dirty="0">
                <a:solidFill>
                  <a:srgbClr val="6B9EA5"/>
                </a:solidFill>
              </a:rPr>
              <a:t>beverage if your client declines?</a:t>
            </a:r>
            <a:endParaRPr lang="en-US" sz="3600" dirty="0">
              <a:solidFill>
                <a:srgbClr val="6B9EA5"/>
              </a:solidFill>
            </a:endParaRPr>
          </a:p>
        </p:txBody>
      </p:sp>
      <p:sp>
        <p:nvSpPr>
          <p:cNvPr id="20" name="Rectangle 19"/>
          <p:cNvSpPr/>
          <p:nvPr/>
        </p:nvSpPr>
        <p:spPr>
          <a:xfrm>
            <a:off x="1207290" y="1860755"/>
            <a:ext cx="6159500" cy="1815882"/>
          </a:xfrm>
          <a:prstGeom prst="rect">
            <a:avLst/>
          </a:prstGeom>
        </p:spPr>
        <p:txBody>
          <a:bodyPr wrap="square">
            <a:spAutoFit/>
          </a:bodyPr>
          <a:lstStyle/>
          <a:p>
            <a:pPr marL="605455" indent="-605455">
              <a:lnSpc>
                <a:spcPct val="200000"/>
              </a:lnSpc>
              <a:buFont typeface="Wingdings" pitchFamily="2" charset="2"/>
              <a:buAutoNum type="alphaLcParenR"/>
            </a:pPr>
            <a:r>
              <a:rPr lang="en-US" sz="2800" b="1" dirty="0"/>
              <a:t>Yes</a:t>
            </a:r>
          </a:p>
          <a:p>
            <a:pPr marL="605455" indent="-605455">
              <a:lnSpc>
                <a:spcPct val="200000"/>
              </a:lnSpc>
              <a:buFont typeface="Wingdings" pitchFamily="2" charset="2"/>
              <a:buAutoNum type="alphaLcParenR"/>
            </a:pPr>
            <a:r>
              <a:rPr lang="en-US" sz="2800" b="1" dirty="0"/>
              <a:t>No</a:t>
            </a:r>
          </a:p>
        </p:txBody>
      </p:sp>
      <p:grpSp>
        <p:nvGrpSpPr>
          <p:cNvPr id="24" name="Group 28">
            <a:extLst>
              <a:ext uri="{FF2B5EF4-FFF2-40B4-BE49-F238E27FC236}">
                <a16:creationId xmlns:a16="http://schemas.microsoft.com/office/drawing/2014/main" id="{4C1D09FD-8518-C145-91F7-701BF153CF7E}"/>
              </a:ext>
            </a:extLst>
          </p:cNvPr>
          <p:cNvGrpSpPr>
            <a:grpSpLocks/>
          </p:cNvGrpSpPr>
          <p:nvPr/>
        </p:nvGrpSpPr>
        <p:grpSpPr bwMode="auto">
          <a:xfrm>
            <a:off x="11702313" y="9525"/>
            <a:ext cx="547191" cy="369296"/>
            <a:chOff x="11702698" y="8736"/>
            <a:chExt cx="547440" cy="370295"/>
          </a:xfrm>
        </p:grpSpPr>
        <p:sp>
          <p:nvSpPr>
            <p:cNvPr id="25" name="Teardrop 24">
              <a:extLst>
                <a:ext uri="{FF2B5EF4-FFF2-40B4-BE49-F238E27FC236}">
                  <a16:creationId xmlns:a16="http://schemas.microsoft.com/office/drawing/2014/main" id="{0014FE27-0086-9141-8958-3FB20A7D42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6" name="TextBox 30">
              <a:extLst>
                <a:ext uri="{FF2B5EF4-FFF2-40B4-BE49-F238E27FC236}">
                  <a16:creationId xmlns:a16="http://schemas.microsoft.com/office/drawing/2014/main" id="{09A5CAF8-D2FA-8245-B6FF-0F2BED9E97C8}"/>
                </a:ext>
              </a:extLst>
            </p:cNvPr>
            <p:cNvSpPr txBox="1">
              <a:spLocks noChangeArrowheads="1"/>
            </p:cNvSpPr>
            <p:nvPr/>
          </p:nvSpPr>
          <p:spPr bwMode="auto">
            <a:xfrm>
              <a:off x="11702698" y="8736"/>
              <a:ext cx="547440"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00" b="1" dirty="0">
                  <a:solidFill>
                    <a:schemeClr val="bg1"/>
                  </a:solidFill>
                  <a:latin typeface="Raleway" panose="020B0503030101060003" pitchFamily="34" charset="77"/>
                </a:rPr>
                <a:t>29</a:t>
              </a:r>
              <a:endParaRPr lang="id-ID" altLang="en-US" sz="1200" dirty="0">
                <a:solidFill>
                  <a:schemeClr val="bg1"/>
                </a:solidFill>
                <a:latin typeface="Raleway" panose="020B0503030101060003" pitchFamily="34" charset="77"/>
              </a:endParaRPr>
            </a:p>
          </p:txBody>
        </p:sp>
      </p:grpSp>
      <p:grpSp>
        <p:nvGrpSpPr>
          <p:cNvPr id="31"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32" name="Rectangle 31">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3"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34"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5"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6"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7"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407395071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36">
            <a:extLst>
              <a:ext uri="{FF2B5EF4-FFF2-40B4-BE49-F238E27FC236}">
                <a16:creationId xmlns:a16="http://schemas.microsoft.com/office/drawing/2014/main" id="{6DE25FBE-4D10-7645-81EC-E13861B58700}"/>
              </a:ext>
            </a:extLst>
          </p:cNvPr>
          <p:cNvSpPr>
            <a:spLocks noChangeArrowheads="1"/>
          </p:cNvSpPr>
          <p:nvPr/>
        </p:nvSpPr>
        <p:spPr bwMode="auto">
          <a:xfrm>
            <a:off x="841375" y="2938463"/>
            <a:ext cx="4427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TODAYS </a:t>
            </a:r>
            <a:r>
              <a:rPr lang="en-US" altLang="en-US" sz="3200" b="1">
                <a:solidFill>
                  <a:srgbClr val="6B9EA5"/>
                </a:solidFill>
                <a:latin typeface="Arial" panose="020B0604020202020204" pitchFamily="34" charset="0"/>
                <a:cs typeface="Arial" panose="020B0604020202020204" pitchFamily="34" charset="0"/>
              </a:rPr>
              <a:t>WORKSHOP</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10243" name="Group 33">
            <a:extLst>
              <a:ext uri="{FF2B5EF4-FFF2-40B4-BE49-F238E27FC236}">
                <a16:creationId xmlns:a16="http://schemas.microsoft.com/office/drawing/2014/main" id="{4868D2D6-D958-1948-B52D-EADAB3FF33A4}"/>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id="{4148DBE0-C7F6-AF49-8C67-03FEECFBEEB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10247" name="TextBox 35">
              <a:extLst>
                <a:ext uri="{FF2B5EF4-FFF2-40B4-BE49-F238E27FC236}">
                  <a16:creationId xmlns:a16="http://schemas.microsoft.com/office/drawing/2014/main" id="{955AE893-7947-824D-8CCF-9FBDC2ED6DB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F887F6E0-3E0C-E245-A6F7-094A8E06935A}" type="slidenum">
                <a:rPr lang="id-ID" altLang="en-US" sz="1200" b="1">
                  <a:solidFill>
                    <a:schemeClr val="bg1"/>
                  </a:solidFill>
                  <a:latin typeface="Raleway" panose="020B0503030101060003" pitchFamily="34" charset="77"/>
                </a:rPr>
                <a:pPr algn="ctr" eaLnBrk="1" hangingPunct="1"/>
                <a:t>3</a:t>
              </a:fld>
              <a:endParaRPr lang="id-ID" altLang="en-US" sz="1200" dirty="0">
                <a:solidFill>
                  <a:schemeClr val="bg1"/>
                </a:solidFill>
                <a:latin typeface="Raleway" panose="020B0503030101060003" pitchFamily="34" charset="77"/>
              </a:endParaRPr>
            </a:p>
          </p:txBody>
        </p:sp>
      </p:grpSp>
      <p:sp>
        <p:nvSpPr>
          <p:cNvPr id="10244" name="Rectangle 38">
            <a:extLst>
              <a:ext uri="{FF2B5EF4-FFF2-40B4-BE49-F238E27FC236}">
                <a16:creationId xmlns:a16="http://schemas.microsoft.com/office/drawing/2014/main" id="{71D76833-B087-834B-AC4F-5A6A358C74B3}"/>
              </a:ext>
            </a:extLst>
          </p:cNvPr>
          <p:cNvSpPr>
            <a:spLocks noChangeArrowheads="1"/>
          </p:cNvSpPr>
          <p:nvPr/>
        </p:nvSpPr>
        <p:spPr bwMode="auto">
          <a:xfrm>
            <a:off x="660899" y="3491419"/>
            <a:ext cx="47884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CA" altLang="en-US" sz="3200" dirty="0">
                <a:latin typeface="Arial" panose="020B0604020202020204" pitchFamily="34" charset="0"/>
                <a:cs typeface="Arial" panose="020B0604020202020204" pitchFamily="34" charset="0"/>
              </a:rPr>
              <a:t>Place Settings &amp; Napkins</a:t>
            </a:r>
          </a:p>
        </p:txBody>
      </p:sp>
      <p:pic>
        <p:nvPicPr>
          <p:cNvPr id="7" name="Picture Placeholder 6">
            <a:extLst>
              <a:ext uri="{FF2B5EF4-FFF2-40B4-BE49-F238E27FC236}">
                <a16:creationId xmlns:a16="http://schemas.microsoft.com/office/drawing/2014/main" id="{2D8472EA-9977-9645-BD62-C59944B92EB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6877042" y="1290017"/>
            <a:ext cx="3719998" cy="3719998"/>
          </a:xfrm>
        </p:spPr>
      </p:pic>
      <p:grpSp>
        <p:nvGrpSpPr>
          <p:cNvPr id="16"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17" name="Rectangle 16">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8"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19"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1"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2"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98697204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p:cNvSpPr/>
          <p:nvPr/>
        </p:nvSpPr>
        <p:spPr>
          <a:xfrm>
            <a:off x="788190" y="838226"/>
            <a:ext cx="8332987" cy="1200329"/>
          </a:xfrm>
          <a:prstGeom prst="rect">
            <a:avLst/>
          </a:prstGeom>
        </p:spPr>
        <p:txBody>
          <a:bodyPr wrap="none">
            <a:spAutoFit/>
          </a:bodyPr>
          <a:lstStyle/>
          <a:p>
            <a:r>
              <a:rPr lang="en-CA" sz="3600" b="1" dirty="0">
                <a:solidFill>
                  <a:srgbClr val="6B9EA5"/>
                </a:solidFill>
              </a:rPr>
              <a:t>At business, should you order an alcoholic </a:t>
            </a:r>
          </a:p>
          <a:p>
            <a:r>
              <a:rPr lang="en-CA" sz="3600" b="1" dirty="0">
                <a:solidFill>
                  <a:srgbClr val="6B9EA5"/>
                </a:solidFill>
              </a:rPr>
              <a:t>beverage if your client declines?</a:t>
            </a:r>
            <a:endParaRPr lang="en-US" sz="3600" dirty="0">
              <a:solidFill>
                <a:srgbClr val="6B9EA5"/>
              </a:solidFill>
            </a:endParaRPr>
          </a:p>
        </p:txBody>
      </p:sp>
      <p:sp>
        <p:nvSpPr>
          <p:cNvPr id="20" name="Rectangle 19"/>
          <p:cNvSpPr/>
          <p:nvPr/>
        </p:nvSpPr>
        <p:spPr>
          <a:xfrm>
            <a:off x="1207290" y="1860755"/>
            <a:ext cx="6159500" cy="1815882"/>
          </a:xfrm>
          <a:prstGeom prst="rect">
            <a:avLst/>
          </a:prstGeom>
        </p:spPr>
        <p:txBody>
          <a:bodyPr wrap="square">
            <a:spAutoFit/>
          </a:bodyPr>
          <a:lstStyle/>
          <a:p>
            <a:pPr marL="605455" indent="-605455">
              <a:lnSpc>
                <a:spcPct val="200000"/>
              </a:lnSpc>
              <a:buFont typeface="Wingdings" pitchFamily="2" charset="2"/>
              <a:buAutoNum type="alphaLcParenR"/>
            </a:pPr>
            <a:r>
              <a:rPr lang="en-US" sz="2800" b="1" dirty="0">
                <a:solidFill>
                  <a:srgbClr val="E0BE2C"/>
                </a:solidFill>
              </a:rPr>
              <a:t>Yes</a:t>
            </a:r>
          </a:p>
          <a:p>
            <a:pPr marL="605455" indent="-605455">
              <a:lnSpc>
                <a:spcPct val="200000"/>
              </a:lnSpc>
              <a:buFont typeface="Wingdings" pitchFamily="2" charset="2"/>
              <a:buAutoNum type="alphaLcParenR"/>
            </a:pPr>
            <a:r>
              <a:rPr lang="en-US" sz="2800" b="1" dirty="0">
                <a:solidFill>
                  <a:srgbClr val="E0BE2C"/>
                </a:solidFill>
              </a:rPr>
              <a:t>No</a:t>
            </a:r>
          </a:p>
        </p:txBody>
      </p:sp>
      <p:grpSp>
        <p:nvGrpSpPr>
          <p:cNvPr id="24" name="Group 28">
            <a:extLst>
              <a:ext uri="{FF2B5EF4-FFF2-40B4-BE49-F238E27FC236}">
                <a16:creationId xmlns:a16="http://schemas.microsoft.com/office/drawing/2014/main" id="{4C1D09FD-8518-C145-91F7-701BF153CF7E}"/>
              </a:ext>
            </a:extLst>
          </p:cNvPr>
          <p:cNvGrpSpPr>
            <a:grpSpLocks/>
          </p:cNvGrpSpPr>
          <p:nvPr/>
        </p:nvGrpSpPr>
        <p:grpSpPr bwMode="auto">
          <a:xfrm>
            <a:off x="11700720" y="9525"/>
            <a:ext cx="550397" cy="369296"/>
            <a:chOff x="11701094" y="8736"/>
            <a:chExt cx="550647" cy="370295"/>
          </a:xfrm>
        </p:grpSpPr>
        <p:sp>
          <p:nvSpPr>
            <p:cNvPr id="25" name="Teardrop 24">
              <a:extLst>
                <a:ext uri="{FF2B5EF4-FFF2-40B4-BE49-F238E27FC236}">
                  <a16:creationId xmlns:a16="http://schemas.microsoft.com/office/drawing/2014/main" id="{0014FE27-0086-9141-8958-3FB20A7D42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6" name="TextBox 30">
              <a:extLst>
                <a:ext uri="{FF2B5EF4-FFF2-40B4-BE49-F238E27FC236}">
                  <a16:creationId xmlns:a16="http://schemas.microsoft.com/office/drawing/2014/main" id="{09A5CAF8-D2FA-8245-B6FF-0F2BED9E97C8}"/>
                </a:ext>
              </a:extLst>
            </p:cNvPr>
            <p:cNvSpPr txBox="1">
              <a:spLocks noChangeArrowheads="1"/>
            </p:cNvSpPr>
            <p:nvPr/>
          </p:nvSpPr>
          <p:spPr bwMode="auto">
            <a:xfrm>
              <a:off x="11701094" y="8736"/>
              <a:ext cx="550647"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00" b="1" dirty="0">
                  <a:solidFill>
                    <a:schemeClr val="bg1"/>
                  </a:solidFill>
                  <a:latin typeface="Raleway" panose="020B0503030101060003" pitchFamily="34" charset="77"/>
                </a:rPr>
                <a:t>30</a:t>
              </a:r>
              <a:endParaRPr lang="id-ID" altLang="en-US" sz="1200" dirty="0">
                <a:solidFill>
                  <a:schemeClr val="bg1"/>
                </a:solidFill>
                <a:latin typeface="Raleway" panose="020B0503030101060003" pitchFamily="34" charset="77"/>
              </a:endParaRPr>
            </a:p>
          </p:txBody>
        </p:sp>
      </p:grpSp>
      <p:grpSp>
        <p:nvGrpSpPr>
          <p:cNvPr id="31"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32" name="Rectangle 31">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3"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34"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5"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6"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7"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48236631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p:nvSpPr>
        <p:spPr>
          <a:xfrm>
            <a:off x="788190" y="838226"/>
            <a:ext cx="7524560" cy="646331"/>
          </a:xfrm>
          <a:prstGeom prst="rect">
            <a:avLst/>
          </a:prstGeom>
        </p:spPr>
        <p:txBody>
          <a:bodyPr wrap="none">
            <a:spAutoFit/>
          </a:bodyPr>
          <a:lstStyle/>
          <a:p>
            <a:r>
              <a:rPr lang="en-CA" sz="3600" b="1" dirty="0">
                <a:solidFill>
                  <a:srgbClr val="6B9EA5"/>
                </a:solidFill>
              </a:rPr>
              <a:t>When dining, food should be passed…</a:t>
            </a:r>
            <a:endParaRPr lang="en-US" sz="3600" dirty="0">
              <a:solidFill>
                <a:srgbClr val="6B9EA5"/>
              </a:solidFill>
            </a:endParaRPr>
          </a:p>
        </p:txBody>
      </p:sp>
      <p:sp>
        <p:nvSpPr>
          <p:cNvPr id="12" name="Rectangle 11"/>
          <p:cNvSpPr/>
          <p:nvPr/>
        </p:nvSpPr>
        <p:spPr>
          <a:xfrm>
            <a:off x="1207290" y="1860755"/>
            <a:ext cx="6159500" cy="1815882"/>
          </a:xfrm>
          <a:prstGeom prst="rect">
            <a:avLst/>
          </a:prstGeom>
        </p:spPr>
        <p:txBody>
          <a:bodyPr wrap="square">
            <a:spAutoFit/>
          </a:bodyPr>
          <a:lstStyle/>
          <a:p>
            <a:pPr marL="605455" indent="-605455">
              <a:lnSpc>
                <a:spcPct val="200000"/>
              </a:lnSpc>
              <a:buFont typeface="Wingdings" pitchFamily="2" charset="2"/>
              <a:buAutoNum type="alphaLcParenR"/>
            </a:pPr>
            <a:r>
              <a:rPr lang="en-US" sz="2800" b="1" dirty="0"/>
              <a:t>Clockwise to the left</a:t>
            </a:r>
          </a:p>
          <a:p>
            <a:pPr marL="605455" indent="-605455">
              <a:lnSpc>
                <a:spcPct val="200000"/>
              </a:lnSpc>
              <a:buFont typeface="Wingdings" pitchFamily="2" charset="2"/>
              <a:buAutoNum type="alphaLcParenR"/>
            </a:pPr>
            <a:r>
              <a:rPr lang="en-US" sz="2800" b="1" dirty="0"/>
              <a:t>Counter-Clockwise to the right</a:t>
            </a:r>
          </a:p>
        </p:txBody>
      </p:sp>
      <p:grpSp>
        <p:nvGrpSpPr>
          <p:cNvPr id="15" name="Group 28">
            <a:extLst>
              <a:ext uri="{FF2B5EF4-FFF2-40B4-BE49-F238E27FC236}">
                <a16:creationId xmlns:a16="http://schemas.microsoft.com/office/drawing/2014/main" id="{4C1D09FD-8518-C145-91F7-701BF153CF7E}"/>
              </a:ext>
            </a:extLst>
          </p:cNvPr>
          <p:cNvGrpSpPr>
            <a:grpSpLocks/>
          </p:cNvGrpSpPr>
          <p:nvPr/>
        </p:nvGrpSpPr>
        <p:grpSpPr bwMode="auto">
          <a:xfrm>
            <a:off x="11710353" y="9525"/>
            <a:ext cx="531161" cy="369296"/>
            <a:chOff x="11710726" y="8736"/>
            <a:chExt cx="531402" cy="370295"/>
          </a:xfrm>
        </p:grpSpPr>
        <p:sp>
          <p:nvSpPr>
            <p:cNvPr id="16" name="Teardrop 15">
              <a:extLst>
                <a:ext uri="{FF2B5EF4-FFF2-40B4-BE49-F238E27FC236}">
                  <a16:creationId xmlns:a16="http://schemas.microsoft.com/office/drawing/2014/main" id="{0014FE27-0086-9141-8958-3FB20A7D42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7" name="TextBox 30">
              <a:extLst>
                <a:ext uri="{FF2B5EF4-FFF2-40B4-BE49-F238E27FC236}">
                  <a16:creationId xmlns:a16="http://schemas.microsoft.com/office/drawing/2014/main" id="{09A5CAF8-D2FA-8245-B6FF-0F2BED9E97C8}"/>
                </a:ext>
              </a:extLst>
            </p:cNvPr>
            <p:cNvSpPr txBox="1">
              <a:spLocks noChangeArrowheads="1"/>
            </p:cNvSpPr>
            <p:nvPr/>
          </p:nvSpPr>
          <p:spPr bwMode="auto">
            <a:xfrm>
              <a:off x="11710726" y="8736"/>
              <a:ext cx="531402"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00" b="1" dirty="0">
                  <a:solidFill>
                    <a:schemeClr val="bg1"/>
                  </a:solidFill>
                  <a:latin typeface="Raleway" panose="020B0503030101060003" pitchFamily="34" charset="77"/>
                </a:rPr>
                <a:t>31</a:t>
              </a:r>
              <a:endParaRPr lang="id-ID" altLang="en-US" sz="1200" dirty="0">
                <a:solidFill>
                  <a:schemeClr val="bg1"/>
                </a:solidFill>
                <a:latin typeface="Raleway" panose="020B0503030101060003" pitchFamily="34" charset="77"/>
              </a:endParaRPr>
            </a:p>
          </p:txBody>
        </p:sp>
      </p:grpSp>
      <p:grpSp>
        <p:nvGrpSpPr>
          <p:cNvPr id="23"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4" name="Rectangle 23">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5"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6"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7"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8"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9"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27469540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p:nvSpPr>
        <p:spPr>
          <a:xfrm>
            <a:off x="788190" y="838226"/>
            <a:ext cx="7524560" cy="646331"/>
          </a:xfrm>
          <a:prstGeom prst="rect">
            <a:avLst/>
          </a:prstGeom>
        </p:spPr>
        <p:txBody>
          <a:bodyPr wrap="none">
            <a:spAutoFit/>
          </a:bodyPr>
          <a:lstStyle/>
          <a:p>
            <a:r>
              <a:rPr lang="en-CA" sz="3600" b="1" dirty="0">
                <a:solidFill>
                  <a:srgbClr val="6B9EA5"/>
                </a:solidFill>
              </a:rPr>
              <a:t>When dining, food should be passed…</a:t>
            </a:r>
            <a:endParaRPr lang="en-US" sz="3600" dirty="0">
              <a:solidFill>
                <a:srgbClr val="6B9EA5"/>
              </a:solidFill>
            </a:endParaRPr>
          </a:p>
        </p:txBody>
      </p:sp>
      <p:sp>
        <p:nvSpPr>
          <p:cNvPr id="12" name="Rectangle 11"/>
          <p:cNvSpPr/>
          <p:nvPr/>
        </p:nvSpPr>
        <p:spPr>
          <a:xfrm>
            <a:off x="1207290" y="1860755"/>
            <a:ext cx="6159500" cy="1815882"/>
          </a:xfrm>
          <a:prstGeom prst="rect">
            <a:avLst/>
          </a:prstGeom>
        </p:spPr>
        <p:txBody>
          <a:bodyPr wrap="square">
            <a:spAutoFit/>
          </a:bodyPr>
          <a:lstStyle/>
          <a:p>
            <a:pPr marL="605455" indent="-605455">
              <a:lnSpc>
                <a:spcPct val="200000"/>
              </a:lnSpc>
              <a:buFont typeface="Wingdings" pitchFamily="2" charset="2"/>
              <a:buAutoNum type="alphaLcParenR"/>
            </a:pPr>
            <a:r>
              <a:rPr lang="en-US" sz="2800" b="1" dirty="0"/>
              <a:t>Clockwise to the left</a:t>
            </a:r>
          </a:p>
          <a:p>
            <a:pPr marL="605455" indent="-605455">
              <a:lnSpc>
                <a:spcPct val="200000"/>
              </a:lnSpc>
              <a:buFont typeface="Wingdings" pitchFamily="2" charset="2"/>
              <a:buAutoNum type="alphaLcParenR"/>
            </a:pPr>
            <a:r>
              <a:rPr lang="en-US" sz="2800" b="1" dirty="0">
                <a:solidFill>
                  <a:srgbClr val="E0BE2C"/>
                </a:solidFill>
              </a:rPr>
              <a:t>Counter-Clockwise to the right</a:t>
            </a:r>
          </a:p>
        </p:txBody>
      </p:sp>
      <p:grpSp>
        <p:nvGrpSpPr>
          <p:cNvPr id="15" name="Group 28">
            <a:extLst>
              <a:ext uri="{FF2B5EF4-FFF2-40B4-BE49-F238E27FC236}">
                <a16:creationId xmlns:a16="http://schemas.microsoft.com/office/drawing/2014/main" id="{4C1D09FD-8518-C145-91F7-701BF153CF7E}"/>
              </a:ext>
            </a:extLst>
          </p:cNvPr>
          <p:cNvGrpSpPr>
            <a:grpSpLocks/>
          </p:cNvGrpSpPr>
          <p:nvPr/>
        </p:nvGrpSpPr>
        <p:grpSpPr bwMode="auto">
          <a:xfrm>
            <a:off x="11693013" y="9525"/>
            <a:ext cx="542381" cy="369296"/>
            <a:chOff x="11693376" y="8736"/>
            <a:chExt cx="542627" cy="370295"/>
          </a:xfrm>
        </p:grpSpPr>
        <p:sp>
          <p:nvSpPr>
            <p:cNvPr id="16" name="Teardrop 15">
              <a:extLst>
                <a:ext uri="{FF2B5EF4-FFF2-40B4-BE49-F238E27FC236}">
                  <a16:creationId xmlns:a16="http://schemas.microsoft.com/office/drawing/2014/main" id="{0014FE27-0086-9141-8958-3FB20A7D42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7" name="TextBox 30">
              <a:extLst>
                <a:ext uri="{FF2B5EF4-FFF2-40B4-BE49-F238E27FC236}">
                  <a16:creationId xmlns:a16="http://schemas.microsoft.com/office/drawing/2014/main" id="{09A5CAF8-D2FA-8245-B6FF-0F2BED9E97C8}"/>
                </a:ext>
              </a:extLst>
            </p:cNvPr>
            <p:cNvSpPr txBox="1">
              <a:spLocks noChangeArrowheads="1"/>
            </p:cNvSpPr>
            <p:nvPr/>
          </p:nvSpPr>
          <p:spPr bwMode="auto">
            <a:xfrm>
              <a:off x="11693376" y="8736"/>
              <a:ext cx="542627"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00" b="1" dirty="0">
                  <a:solidFill>
                    <a:schemeClr val="bg1"/>
                  </a:solidFill>
                  <a:latin typeface="Raleway" panose="020B0503030101060003" pitchFamily="34" charset="77"/>
                </a:rPr>
                <a:t>32</a:t>
              </a:r>
              <a:endParaRPr lang="id-ID" altLang="en-US" sz="1200" dirty="0">
                <a:solidFill>
                  <a:schemeClr val="bg1"/>
                </a:solidFill>
                <a:latin typeface="Raleway" panose="020B0503030101060003" pitchFamily="34" charset="77"/>
              </a:endParaRPr>
            </a:p>
          </p:txBody>
        </p:sp>
      </p:grpSp>
      <p:grpSp>
        <p:nvGrpSpPr>
          <p:cNvPr id="23"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4" name="Rectangle 23">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5"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6"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7"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8"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9"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10678750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p:nvSpPr>
        <p:spPr>
          <a:xfrm>
            <a:off x="788190" y="838226"/>
            <a:ext cx="9709838" cy="1200329"/>
          </a:xfrm>
          <a:prstGeom prst="rect">
            <a:avLst/>
          </a:prstGeom>
        </p:spPr>
        <p:txBody>
          <a:bodyPr wrap="none">
            <a:spAutoFit/>
          </a:bodyPr>
          <a:lstStyle/>
          <a:p>
            <a:r>
              <a:rPr lang="en-CA" sz="3600" b="1" dirty="0">
                <a:solidFill>
                  <a:srgbClr val="6B9EA5"/>
                </a:solidFill>
              </a:rPr>
              <a:t>When leaving the table but will return, leave your</a:t>
            </a:r>
          </a:p>
          <a:p>
            <a:r>
              <a:rPr lang="en-CA" sz="3600" b="1" dirty="0">
                <a:solidFill>
                  <a:srgbClr val="6B9EA5"/>
                </a:solidFill>
              </a:rPr>
              <a:t>napkin…</a:t>
            </a:r>
            <a:endParaRPr lang="en-US" sz="3600" dirty="0">
              <a:solidFill>
                <a:srgbClr val="6B9EA5"/>
              </a:solidFill>
            </a:endParaRPr>
          </a:p>
        </p:txBody>
      </p:sp>
      <p:sp>
        <p:nvSpPr>
          <p:cNvPr id="14" name="Rectangle 13"/>
          <p:cNvSpPr/>
          <p:nvPr/>
        </p:nvSpPr>
        <p:spPr>
          <a:xfrm>
            <a:off x="1207290" y="1860755"/>
            <a:ext cx="8178010" cy="2677656"/>
          </a:xfrm>
          <a:prstGeom prst="rect">
            <a:avLst/>
          </a:prstGeom>
        </p:spPr>
        <p:txBody>
          <a:bodyPr wrap="square">
            <a:spAutoFit/>
          </a:bodyPr>
          <a:lstStyle/>
          <a:p>
            <a:pPr marL="605455" indent="-605455">
              <a:lnSpc>
                <a:spcPct val="200000"/>
              </a:lnSpc>
              <a:buFont typeface="Wingdings" pitchFamily="2" charset="2"/>
              <a:buAutoNum type="alphaLcParenR"/>
            </a:pPr>
            <a:r>
              <a:rPr lang="en-US" sz="2800" b="1" dirty="0"/>
              <a:t>On the table to the right of your place setting</a:t>
            </a:r>
          </a:p>
          <a:p>
            <a:pPr marL="605455" indent="-605455">
              <a:lnSpc>
                <a:spcPct val="200000"/>
              </a:lnSpc>
              <a:buFont typeface="Wingdings" pitchFamily="2" charset="2"/>
              <a:buAutoNum type="alphaLcParenR"/>
            </a:pPr>
            <a:r>
              <a:rPr lang="en-US" sz="2800" b="1" dirty="0"/>
              <a:t>On your chair</a:t>
            </a:r>
          </a:p>
          <a:p>
            <a:pPr marL="605455" indent="-605455">
              <a:lnSpc>
                <a:spcPct val="200000"/>
              </a:lnSpc>
              <a:buFont typeface="Wingdings" pitchFamily="2" charset="2"/>
              <a:buAutoNum type="alphaLcParenR"/>
            </a:pPr>
            <a:r>
              <a:rPr lang="en-US" sz="2800" b="1" dirty="0"/>
              <a:t>On the table to the left of your place setting</a:t>
            </a:r>
          </a:p>
        </p:txBody>
      </p:sp>
      <p:grpSp>
        <p:nvGrpSpPr>
          <p:cNvPr id="15" name="Group 28">
            <a:extLst>
              <a:ext uri="{FF2B5EF4-FFF2-40B4-BE49-F238E27FC236}">
                <a16:creationId xmlns:a16="http://schemas.microsoft.com/office/drawing/2014/main" id="{4C1D09FD-8518-C145-91F7-701BF153CF7E}"/>
              </a:ext>
            </a:extLst>
          </p:cNvPr>
          <p:cNvGrpSpPr>
            <a:grpSpLocks/>
          </p:cNvGrpSpPr>
          <p:nvPr/>
        </p:nvGrpSpPr>
        <p:grpSpPr bwMode="auto">
          <a:xfrm>
            <a:off x="11704736" y="9525"/>
            <a:ext cx="542381" cy="369296"/>
            <a:chOff x="11705104" y="8736"/>
            <a:chExt cx="542627" cy="370295"/>
          </a:xfrm>
        </p:grpSpPr>
        <p:sp>
          <p:nvSpPr>
            <p:cNvPr id="16" name="Teardrop 15">
              <a:extLst>
                <a:ext uri="{FF2B5EF4-FFF2-40B4-BE49-F238E27FC236}">
                  <a16:creationId xmlns:a16="http://schemas.microsoft.com/office/drawing/2014/main" id="{0014FE27-0086-9141-8958-3FB20A7D42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7" name="TextBox 30">
              <a:extLst>
                <a:ext uri="{FF2B5EF4-FFF2-40B4-BE49-F238E27FC236}">
                  <a16:creationId xmlns:a16="http://schemas.microsoft.com/office/drawing/2014/main" id="{09A5CAF8-D2FA-8245-B6FF-0F2BED9E97C8}"/>
                </a:ext>
              </a:extLst>
            </p:cNvPr>
            <p:cNvSpPr txBox="1">
              <a:spLocks noChangeArrowheads="1"/>
            </p:cNvSpPr>
            <p:nvPr/>
          </p:nvSpPr>
          <p:spPr bwMode="auto">
            <a:xfrm>
              <a:off x="11705104" y="8736"/>
              <a:ext cx="542627"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00" b="1" dirty="0">
                  <a:solidFill>
                    <a:schemeClr val="bg1"/>
                  </a:solidFill>
                  <a:latin typeface="Raleway" panose="020B0503030101060003" pitchFamily="34" charset="77"/>
                </a:rPr>
                <a:t>33</a:t>
              </a:r>
              <a:endParaRPr lang="id-ID" altLang="en-US" sz="1200" dirty="0">
                <a:solidFill>
                  <a:schemeClr val="bg1"/>
                </a:solidFill>
                <a:latin typeface="Raleway" panose="020B0503030101060003" pitchFamily="34" charset="77"/>
              </a:endParaRPr>
            </a:p>
          </p:txBody>
        </p:sp>
      </p:grpSp>
      <p:grpSp>
        <p:nvGrpSpPr>
          <p:cNvPr id="23"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4" name="Rectangle 23">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5"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6"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7"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8"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9"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418306507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p:nvSpPr>
        <p:spPr>
          <a:xfrm>
            <a:off x="788190" y="838226"/>
            <a:ext cx="9709838" cy="1200329"/>
          </a:xfrm>
          <a:prstGeom prst="rect">
            <a:avLst/>
          </a:prstGeom>
        </p:spPr>
        <p:txBody>
          <a:bodyPr wrap="none">
            <a:spAutoFit/>
          </a:bodyPr>
          <a:lstStyle/>
          <a:p>
            <a:r>
              <a:rPr lang="en-CA" sz="3600" b="1" dirty="0">
                <a:solidFill>
                  <a:srgbClr val="6B9EA5"/>
                </a:solidFill>
              </a:rPr>
              <a:t>When leaving the table but will return, leave your</a:t>
            </a:r>
          </a:p>
          <a:p>
            <a:r>
              <a:rPr lang="en-CA" sz="3600" b="1" dirty="0">
                <a:solidFill>
                  <a:srgbClr val="6B9EA5"/>
                </a:solidFill>
              </a:rPr>
              <a:t>napkin…</a:t>
            </a:r>
            <a:endParaRPr lang="en-US" sz="3600" dirty="0">
              <a:solidFill>
                <a:srgbClr val="6B9EA5"/>
              </a:solidFill>
            </a:endParaRPr>
          </a:p>
        </p:txBody>
      </p:sp>
      <p:sp>
        <p:nvSpPr>
          <p:cNvPr id="14" name="Rectangle 13"/>
          <p:cNvSpPr/>
          <p:nvPr/>
        </p:nvSpPr>
        <p:spPr>
          <a:xfrm>
            <a:off x="1207290" y="1860755"/>
            <a:ext cx="8178010" cy="2677656"/>
          </a:xfrm>
          <a:prstGeom prst="rect">
            <a:avLst/>
          </a:prstGeom>
        </p:spPr>
        <p:txBody>
          <a:bodyPr wrap="square">
            <a:spAutoFit/>
          </a:bodyPr>
          <a:lstStyle/>
          <a:p>
            <a:pPr marL="605455" indent="-605455">
              <a:lnSpc>
                <a:spcPct val="200000"/>
              </a:lnSpc>
              <a:buFont typeface="Wingdings" pitchFamily="2" charset="2"/>
              <a:buAutoNum type="alphaLcParenR"/>
            </a:pPr>
            <a:r>
              <a:rPr lang="en-US" sz="2800" b="1" dirty="0"/>
              <a:t>On the table to the right of your place setting</a:t>
            </a:r>
          </a:p>
          <a:p>
            <a:pPr marL="605455" indent="-605455">
              <a:lnSpc>
                <a:spcPct val="200000"/>
              </a:lnSpc>
              <a:buFont typeface="Wingdings" pitchFamily="2" charset="2"/>
              <a:buAutoNum type="alphaLcParenR"/>
            </a:pPr>
            <a:r>
              <a:rPr lang="en-US" sz="2800" b="1" dirty="0">
                <a:solidFill>
                  <a:srgbClr val="E0BE2C"/>
                </a:solidFill>
              </a:rPr>
              <a:t>On your chair</a:t>
            </a:r>
          </a:p>
          <a:p>
            <a:pPr marL="605455" indent="-605455">
              <a:lnSpc>
                <a:spcPct val="200000"/>
              </a:lnSpc>
              <a:buFont typeface="Wingdings" pitchFamily="2" charset="2"/>
              <a:buAutoNum type="alphaLcParenR"/>
            </a:pPr>
            <a:r>
              <a:rPr lang="en-US" sz="2800" b="1" dirty="0"/>
              <a:t>On the table to the left of your place setting</a:t>
            </a:r>
          </a:p>
        </p:txBody>
      </p:sp>
      <p:grpSp>
        <p:nvGrpSpPr>
          <p:cNvPr id="52228" name="Group 8">
            <a:extLst>
              <a:ext uri="{FF2B5EF4-FFF2-40B4-BE49-F238E27FC236}">
                <a16:creationId xmlns:a16="http://schemas.microsoft.com/office/drawing/2014/main" id="{7C42A280-BF4C-3341-BCF3-BAFF5AE0C4C1}"/>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7C42664D-230E-B746-8E02-5549A7BFA092}"/>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2230" name="TextBox 20">
              <a:extLst>
                <a:ext uri="{FF2B5EF4-FFF2-40B4-BE49-F238E27FC236}">
                  <a16:creationId xmlns:a16="http://schemas.microsoft.com/office/drawing/2014/main" id="{1F20A52B-101D-EB4E-B40F-B363434333A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F5245B3-8C69-374B-B1C0-4B721867070A}" type="slidenum">
                <a:rPr lang="id-ID" altLang="en-US" sz="1200" b="1">
                  <a:solidFill>
                    <a:schemeClr val="bg1"/>
                  </a:solidFill>
                  <a:latin typeface="Raleway" panose="020B0503030101060003" pitchFamily="34" charset="77"/>
                </a:rPr>
                <a:pPr algn="ctr" eaLnBrk="1" hangingPunct="1"/>
                <a:t>34</a:t>
              </a:fld>
              <a:endParaRPr lang="id-ID" altLang="en-US" sz="1200">
                <a:solidFill>
                  <a:schemeClr val="bg1"/>
                </a:solidFill>
                <a:latin typeface="Raleway" panose="020B0503030101060003" pitchFamily="34" charset="77"/>
              </a:endParaRPr>
            </a:p>
          </p:txBody>
        </p:sp>
      </p:grpSp>
      <p:grpSp>
        <p:nvGrpSpPr>
          <p:cNvPr id="20"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1" name="Rectangle 20">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2"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3"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5"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6"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406372429"/>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p:nvSpPr>
        <p:spPr>
          <a:xfrm>
            <a:off x="788190" y="838226"/>
            <a:ext cx="8513869" cy="1200329"/>
          </a:xfrm>
          <a:prstGeom prst="rect">
            <a:avLst/>
          </a:prstGeom>
        </p:spPr>
        <p:txBody>
          <a:bodyPr wrap="none">
            <a:spAutoFit/>
          </a:bodyPr>
          <a:lstStyle/>
          <a:p>
            <a:r>
              <a:rPr lang="en-CA" sz="3600" b="1" dirty="0">
                <a:solidFill>
                  <a:srgbClr val="6B9EA5"/>
                </a:solidFill>
              </a:rPr>
              <a:t>While dining, may small objects such as cell</a:t>
            </a:r>
          </a:p>
          <a:p>
            <a:r>
              <a:rPr lang="en-CA" sz="3600" b="1" dirty="0">
                <a:solidFill>
                  <a:srgbClr val="6B9EA5"/>
                </a:solidFill>
              </a:rPr>
              <a:t>Phones be placed on the table?</a:t>
            </a:r>
            <a:endParaRPr lang="en-US" sz="3600" dirty="0">
              <a:solidFill>
                <a:srgbClr val="6B9EA5"/>
              </a:solidFill>
            </a:endParaRPr>
          </a:p>
        </p:txBody>
      </p:sp>
      <p:sp>
        <p:nvSpPr>
          <p:cNvPr id="11" name="Rectangle 10"/>
          <p:cNvSpPr/>
          <p:nvPr/>
        </p:nvSpPr>
        <p:spPr>
          <a:xfrm>
            <a:off x="1207290" y="1860755"/>
            <a:ext cx="8178010" cy="1815882"/>
          </a:xfrm>
          <a:prstGeom prst="rect">
            <a:avLst/>
          </a:prstGeom>
        </p:spPr>
        <p:txBody>
          <a:bodyPr wrap="square">
            <a:spAutoFit/>
          </a:bodyPr>
          <a:lstStyle/>
          <a:p>
            <a:pPr marL="605455" indent="-605455">
              <a:lnSpc>
                <a:spcPct val="200000"/>
              </a:lnSpc>
              <a:buFont typeface="Wingdings" pitchFamily="2" charset="2"/>
              <a:buAutoNum type="alphaLcParenR"/>
            </a:pPr>
            <a:r>
              <a:rPr lang="en-US" sz="2800" b="1" dirty="0"/>
              <a:t>Yes</a:t>
            </a:r>
          </a:p>
          <a:p>
            <a:pPr marL="605455" indent="-605455">
              <a:lnSpc>
                <a:spcPct val="200000"/>
              </a:lnSpc>
              <a:buFont typeface="Wingdings" pitchFamily="2" charset="2"/>
              <a:buAutoNum type="alphaLcParenR"/>
            </a:pPr>
            <a:r>
              <a:rPr lang="en-US" sz="2800" b="1" dirty="0"/>
              <a:t>No</a:t>
            </a:r>
          </a:p>
        </p:txBody>
      </p:sp>
      <p:grpSp>
        <p:nvGrpSpPr>
          <p:cNvPr id="53252" name="Group 8">
            <a:extLst>
              <a:ext uri="{FF2B5EF4-FFF2-40B4-BE49-F238E27FC236}">
                <a16:creationId xmlns:a16="http://schemas.microsoft.com/office/drawing/2014/main" id="{A6978C68-5A56-CD4C-ACF3-639D2103025C}"/>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41E1B446-1F23-FA41-A97C-13BB0A7108E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3254" name="TextBox 20">
              <a:extLst>
                <a:ext uri="{FF2B5EF4-FFF2-40B4-BE49-F238E27FC236}">
                  <a16:creationId xmlns:a16="http://schemas.microsoft.com/office/drawing/2014/main" id="{5593F2AA-B486-7C4C-96D3-8E7BACC6E2A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4312CD7D-2757-5B4C-B297-1E2B0B235087}" type="slidenum">
                <a:rPr lang="id-ID" altLang="en-US" sz="1200" b="1">
                  <a:solidFill>
                    <a:schemeClr val="bg1"/>
                  </a:solidFill>
                  <a:latin typeface="Raleway" panose="020B0503030101060003" pitchFamily="34" charset="77"/>
                </a:rPr>
                <a:pPr algn="ctr" eaLnBrk="1" hangingPunct="1"/>
                <a:t>35</a:t>
              </a:fld>
              <a:endParaRPr lang="id-ID" altLang="en-US" sz="1200">
                <a:solidFill>
                  <a:schemeClr val="bg1"/>
                </a:solidFill>
                <a:latin typeface="Raleway" panose="020B0503030101060003" pitchFamily="34" charset="77"/>
              </a:endParaRPr>
            </a:p>
          </p:txBody>
        </p:sp>
      </p:grpSp>
      <p:grpSp>
        <p:nvGrpSpPr>
          <p:cNvPr id="20"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1" name="Rectangle 20">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2"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3"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5"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6"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82086169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p:nvSpPr>
        <p:spPr>
          <a:xfrm>
            <a:off x="788190" y="838226"/>
            <a:ext cx="8513869" cy="1200329"/>
          </a:xfrm>
          <a:prstGeom prst="rect">
            <a:avLst/>
          </a:prstGeom>
        </p:spPr>
        <p:txBody>
          <a:bodyPr wrap="none">
            <a:spAutoFit/>
          </a:bodyPr>
          <a:lstStyle/>
          <a:p>
            <a:r>
              <a:rPr lang="en-CA" sz="3600" b="1" dirty="0">
                <a:solidFill>
                  <a:srgbClr val="6B9EA5"/>
                </a:solidFill>
              </a:rPr>
              <a:t>While dining, may small objects such as cell</a:t>
            </a:r>
          </a:p>
          <a:p>
            <a:r>
              <a:rPr lang="en-CA" sz="3600" b="1" dirty="0">
                <a:solidFill>
                  <a:srgbClr val="6B9EA5"/>
                </a:solidFill>
              </a:rPr>
              <a:t>Phones be placed on the table?</a:t>
            </a:r>
            <a:endParaRPr lang="en-US" sz="3600" dirty="0">
              <a:solidFill>
                <a:srgbClr val="6B9EA5"/>
              </a:solidFill>
            </a:endParaRPr>
          </a:p>
        </p:txBody>
      </p:sp>
      <p:sp>
        <p:nvSpPr>
          <p:cNvPr id="11" name="Rectangle 10"/>
          <p:cNvSpPr/>
          <p:nvPr/>
        </p:nvSpPr>
        <p:spPr>
          <a:xfrm>
            <a:off x="1207290" y="1860755"/>
            <a:ext cx="8178010" cy="1815882"/>
          </a:xfrm>
          <a:prstGeom prst="rect">
            <a:avLst/>
          </a:prstGeom>
        </p:spPr>
        <p:txBody>
          <a:bodyPr wrap="square">
            <a:spAutoFit/>
          </a:bodyPr>
          <a:lstStyle/>
          <a:p>
            <a:pPr marL="605455" indent="-605455">
              <a:lnSpc>
                <a:spcPct val="200000"/>
              </a:lnSpc>
              <a:buFont typeface="Wingdings" pitchFamily="2" charset="2"/>
              <a:buAutoNum type="alphaLcParenR"/>
            </a:pPr>
            <a:r>
              <a:rPr lang="en-US" sz="2800" b="1" dirty="0"/>
              <a:t>Yes</a:t>
            </a:r>
          </a:p>
          <a:p>
            <a:pPr marL="605455" indent="-605455">
              <a:lnSpc>
                <a:spcPct val="200000"/>
              </a:lnSpc>
              <a:buFont typeface="Wingdings" pitchFamily="2" charset="2"/>
              <a:buAutoNum type="alphaLcParenR"/>
            </a:pPr>
            <a:r>
              <a:rPr lang="en-US" sz="2800" b="1" dirty="0">
                <a:solidFill>
                  <a:srgbClr val="E0BE2C"/>
                </a:solidFill>
              </a:rPr>
              <a:t>No</a:t>
            </a:r>
          </a:p>
        </p:txBody>
      </p:sp>
      <p:grpSp>
        <p:nvGrpSpPr>
          <p:cNvPr id="53252" name="Group 8">
            <a:extLst>
              <a:ext uri="{FF2B5EF4-FFF2-40B4-BE49-F238E27FC236}">
                <a16:creationId xmlns:a16="http://schemas.microsoft.com/office/drawing/2014/main" id="{A6978C68-5A56-CD4C-ACF3-639D2103025C}"/>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41E1B446-1F23-FA41-A97C-13BB0A7108E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3254" name="TextBox 20">
              <a:extLst>
                <a:ext uri="{FF2B5EF4-FFF2-40B4-BE49-F238E27FC236}">
                  <a16:creationId xmlns:a16="http://schemas.microsoft.com/office/drawing/2014/main" id="{5593F2AA-B486-7C4C-96D3-8E7BACC6E2A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4312CD7D-2757-5B4C-B297-1E2B0B235087}" type="slidenum">
                <a:rPr lang="id-ID" altLang="en-US" sz="1200" b="1">
                  <a:solidFill>
                    <a:schemeClr val="bg1"/>
                  </a:solidFill>
                  <a:latin typeface="Raleway" panose="020B0503030101060003" pitchFamily="34" charset="77"/>
                </a:rPr>
                <a:pPr algn="ctr" eaLnBrk="1" hangingPunct="1"/>
                <a:t>36</a:t>
              </a:fld>
              <a:endParaRPr lang="id-ID" altLang="en-US" sz="1200">
                <a:solidFill>
                  <a:schemeClr val="bg1"/>
                </a:solidFill>
                <a:latin typeface="Raleway" panose="020B0503030101060003" pitchFamily="34" charset="77"/>
              </a:endParaRPr>
            </a:p>
          </p:txBody>
        </p:sp>
      </p:grpSp>
      <p:grpSp>
        <p:nvGrpSpPr>
          <p:cNvPr id="27"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8" name="Rectangle 27">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9"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30"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1"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2"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3"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3118076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p:nvSpPr>
        <p:spPr>
          <a:xfrm>
            <a:off x="788190" y="838226"/>
            <a:ext cx="8693021" cy="1200329"/>
          </a:xfrm>
          <a:prstGeom prst="rect">
            <a:avLst/>
          </a:prstGeom>
        </p:spPr>
        <p:txBody>
          <a:bodyPr wrap="none">
            <a:spAutoFit/>
          </a:bodyPr>
          <a:lstStyle/>
          <a:p>
            <a:r>
              <a:rPr lang="en-CA" sz="3600" b="1" dirty="0">
                <a:solidFill>
                  <a:srgbClr val="6B9EA5"/>
                </a:solidFill>
              </a:rPr>
              <a:t>If you have gristle or a pit in your mouth you</a:t>
            </a:r>
          </a:p>
          <a:p>
            <a:r>
              <a:rPr lang="en-CA" sz="3600" b="1" dirty="0">
                <a:solidFill>
                  <a:srgbClr val="6B9EA5"/>
                </a:solidFill>
              </a:rPr>
              <a:t>should…</a:t>
            </a:r>
            <a:endParaRPr lang="en-US" sz="3600" dirty="0">
              <a:solidFill>
                <a:srgbClr val="6B9EA5"/>
              </a:solidFill>
            </a:endParaRPr>
          </a:p>
        </p:txBody>
      </p:sp>
      <p:sp>
        <p:nvSpPr>
          <p:cNvPr id="11" name="Rectangle 10"/>
          <p:cNvSpPr/>
          <p:nvPr/>
        </p:nvSpPr>
        <p:spPr>
          <a:xfrm>
            <a:off x="1207290" y="1682955"/>
            <a:ext cx="9892510" cy="3108543"/>
          </a:xfrm>
          <a:prstGeom prst="rect">
            <a:avLst/>
          </a:prstGeom>
        </p:spPr>
        <p:txBody>
          <a:bodyPr wrap="square">
            <a:spAutoFit/>
          </a:bodyPr>
          <a:lstStyle/>
          <a:p>
            <a:pPr marL="605455" indent="-605455">
              <a:lnSpc>
                <a:spcPct val="200000"/>
              </a:lnSpc>
              <a:buFont typeface="Wingdings" pitchFamily="2" charset="2"/>
              <a:buAutoNum type="alphaLcParenR"/>
            </a:pPr>
            <a:r>
              <a:rPr lang="en-US" sz="2800" b="1" dirty="0"/>
              <a:t>Spit it into your napkin</a:t>
            </a:r>
          </a:p>
          <a:p>
            <a:pPr marL="605455" indent="-605455">
              <a:lnSpc>
                <a:spcPct val="200000"/>
              </a:lnSpc>
              <a:buFont typeface="Wingdings" pitchFamily="2" charset="2"/>
              <a:buAutoNum type="alphaLcParenR"/>
            </a:pPr>
            <a:r>
              <a:rPr lang="en-US" sz="2800" b="1" dirty="0"/>
              <a:t>Swallow it</a:t>
            </a:r>
          </a:p>
          <a:p>
            <a:pPr marL="605455" indent="-605455">
              <a:lnSpc>
                <a:spcPct val="200000"/>
              </a:lnSpc>
              <a:buFont typeface="Wingdings" pitchFamily="2" charset="2"/>
              <a:buAutoNum type="alphaLcParenR"/>
            </a:pPr>
            <a:r>
              <a:rPr lang="en-US" sz="2800" b="1" dirty="0"/>
              <a:t>Remove it discretely the same way it went into your mouth &amp;</a:t>
            </a:r>
          </a:p>
          <a:p>
            <a:r>
              <a:rPr lang="en-US" sz="2800" b="1" dirty="0"/>
              <a:t>       place it on the side of your plate.</a:t>
            </a:r>
          </a:p>
        </p:txBody>
      </p:sp>
      <p:grpSp>
        <p:nvGrpSpPr>
          <p:cNvPr id="54276" name="Group 8">
            <a:extLst>
              <a:ext uri="{FF2B5EF4-FFF2-40B4-BE49-F238E27FC236}">
                <a16:creationId xmlns:a16="http://schemas.microsoft.com/office/drawing/2014/main" id="{93C59C75-D2F3-E54C-B17D-07E4EDB7949E}"/>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00E01C96-8277-1F4A-B209-06EA368EDCF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4278" name="TextBox 20">
              <a:extLst>
                <a:ext uri="{FF2B5EF4-FFF2-40B4-BE49-F238E27FC236}">
                  <a16:creationId xmlns:a16="http://schemas.microsoft.com/office/drawing/2014/main" id="{9A41CB04-73B9-6449-8537-5B588DF0C75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852A2433-E1CD-804C-BCD5-D4C400D5AE67}" type="slidenum">
                <a:rPr lang="id-ID" altLang="en-US" sz="1200" b="1">
                  <a:solidFill>
                    <a:schemeClr val="bg1"/>
                  </a:solidFill>
                  <a:latin typeface="Raleway" panose="020B0503030101060003" pitchFamily="34" charset="77"/>
                </a:rPr>
                <a:pPr algn="ctr" eaLnBrk="1" hangingPunct="1"/>
                <a:t>37</a:t>
              </a:fld>
              <a:endParaRPr lang="id-ID" altLang="en-US" sz="1200">
                <a:solidFill>
                  <a:schemeClr val="bg1"/>
                </a:solidFill>
                <a:latin typeface="Raleway" panose="020B0503030101060003" pitchFamily="34" charset="77"/>
              </a:endParaRPr>
            </a:p>
          </p:txBody>
        </p:sp>
      </p:grpSp>
      <p:grpSp>
        <p:nvGrpSpPr>
          <p:cNvPr id="27"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8" name="Rectangle 27">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9"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30"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1"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2"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3"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45141827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p:nvSpPr>
        <p:spPr>
          <a:xfrm>
            <a:off x="788190" y="838226"/>
            <a:ext cx="8693021" cy="1200329"/>
          </a:xfrm>
          <a:prstGeom prst="rect">
            <a:avLst/>
          </a:prstGeom>
        </p:spPr>
        <p:txBody>
          <a:bodyPr wrap="none">
            <a:spAutoFit/>
          </a:bodyPr>
          <a:lstStyle/>
          <a:p>
            <a:r>
              <a:rPr lang="en-CA" sz="3600" b="1" dirty="0">
                <a:solidFill>
                  <a:srgbClr val="6B9EA5"/>
                </a:solidFill>
              </a:rPr>
              <a:t>If you have gristle or a pit in your mouth you</a:t>
            </a:r>
          </a:p>
          <a:p>
            <a:r>
              <a:rPr lang="en-CA" sz="3600" b="1" dirty="0">
                <a:solidFill>
                  <a:srgbClr val="6B9EA5"/>
                </a:solidFill>
              </a:rPr>
              <a:t>should…</a:t>
            </a:r>
            <a:endParaRPr lang="en-US" sz="3600" dirty="0">
              <a:solidFill>
                <a:srgbClr val="6B9EA5"/>
              </a:solidFill>
            </a:endParaRPr>
          </a:p>
        </p:txBody>
      </p:sp>
      <p:sp>
        <p:nvSpPr>
          <p:cNvPr id="11" name="Rectangle 10"/>
          <p:cNvSpPr/>
          <p:nvPr/>
        </p:nvSpPr>
        <p:spPr>
          <a:xfrm>
            <a:off x="1207290" y="1682955"/>
            <a:ext cx="9892510" cy="3108543"/>
          </a:xfrm>
          <a:prstGeom prst="rect">
            <a:avLst/>
          </a:prstGeom>
        </p:spPr>
        <p:txBody>
          <a:bodyPr wrap="square">
            <a:spAutoFit/>
          </a:bodyPr>
          <a:lstStyle/>
          <a:p>
            <a:pPr marL="605455" indent="-605455">
              <a:lnSpc>
                <a:spcPct val="200000"/>
              </a:lnSpc>
              <a:buFont typeface="Wingdings" pitchFamily="2" charset="2"/>
              <a:buAutoNum type="alphaLcParenR"/>
            </a:pPr>
            <a:r>
              <a:rPr lang="en-US" sz="2800" b="1" dirty="0"/>
              <a:t>Spit it into your napkin</a:t>
            </a:r>
          </a:p>
          <a:p>
            <a:pPr marL="605455" indent="-605455">
              <a:lnSpc>
                <a:spcPct val="200000"/>
              </a:lnSpc>
              <a:buFont typeface="Wingdings" pitchFamily="2" charset="2"/>
              <a:buAutoNum type="alphaLcParenR"/>
            </a:pPr>
            <a:r>
              <a:rPr lang="en-US" sz="2800" b="1" dirty="0"/>
              <a:t>Swallow it</a:t>
            </a:r>
          </a:p>
          <a:p>
            <a:pPr marL="605455" indent="-605455">
              <a:lnSpc>
                <a:spcPct val="200000"/>
              </a:lnSpc>
              <a:buFont typeface="Wingdings" pitchFamily="2" charset="2"/>
              <a:buAutoNum type="alphaLcParenR"/>
            </a:pPr>
            <a:r>
              <a:rPr lang="en-US" sz="2800" b="1" dirty="0">
                <a:solidFill>
                  <a:srgbClr val="E0BE2C"/>
                </a:solidFill>
              </a:rPr>
              <a:t>Remove it discretely the same way it went into your mouth &amp;</a:t>
            </a:r>
          </a:p>
          <a:p>
            <a:r>
              <a:rPr lang="en-US" sz="2800" b="1" dirty="0">
                <a:solidFill>
                  <a:srgbClr val="E0BE2C"/>
                </a:solidFill>
              </a:rPr>
              <a:t>       place it on the side of your plate.</a:t>
            </a:r>
          </a:p>
        </p:txBody>
      </p:sp>
      <p:grpSp>
        <p:nvGrpSpPr>
          <p:cNvPr id="54276" name="Group 8">
            <a:extLst>
              <a:ext uri="{FF2B5EF4-FFF2-40B4-BE49-F238E27FC236}">
                <a16:creationId xmlns:a16="http://schemas.microsoft.com/office/drawing/2014/main" id="{93C59C75-D2F3-E54C-B17D-07E4EDB7949E}"/>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00E01C96-8277-1F4A-B209-06EA368EDCF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4278" name="TextBox 20">
              <a:extLst>
                <a:ext uri="{FF2B5EF4-FFF2-40B4-BE49-F238E27FC236}">
                  <a16:creationId xmlns:a16="http://schemas.microsoft.com/office/drawing/2014/main" id="{9A41CB04-73B9-6449-8537-5B588DF0C75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852A2433-E1CD-804C-BCD5-D4C400D5AE67}" type="slidenum">
                <a:rPr lang="id-ID" altLang="en-US" sz="1200" b="1">
                  <a:solidFill>
                    <a:schemeClr val="bg1"/>
                  </a:solidFill>
                  <a:latin typeface="Raleway" panose="020B0503030101060003" pitchFamily="34" charset="77"/>
                </a:rPr>
                <a:pPr algn="ctr" eaLnBrk="1" hangingPunct="1"/>
                <a:t>38</a:t>
              </a:fld>
              <a:endParaRPr lang="id-ID" altLang="en-US" sz="1200">
                <a:solidFill>
                  <a:schemeClr val="bg1"/>
                </a:solidFill>
                <a:latin typeface="Raleway" panose="020B0503030101060003" pitchFamily="34" charset="77"/>
              </a:endParaRPr>
            </a:p>
          </p:txBody>
        </p:sp>
      </p:grpSp>
      <p:grpSp>
        <p:nvGrpSpPr>
          <p:cNvPr id="20"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1" name="Rectangle 20">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2"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3"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5"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6"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813926282"/>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19"/>
          <p:cNvSpPr/>
          <p:nvPr/>
        </p:nvSpPr>
        <p:spPr>
          <a:xfrm>
            <a:off x="788190" y="838226"/>
            <a:ext cx="8972969" cy="646331"/>
          </a:xfrm>
          <a:prstGeom prst="rect">
            <a:avLst/>
          </a:prstGeom>
        </p:spPr>
        <p:txBody>
          <a:bodyPr wrap="none">
            <a:spAutoFit/>
          </a:bodyPr>
          <a:lstStyle/>
          <a:p>
            <a:r>
              <a:rPr lang="en-CA" sz="3600" b="1" dirty="0">
                <a:solidFill>
                  <a:srgbClr val="6B9EA5"/>
                </a:solidFill>
              </a:rPr>
              <a:t>If your utensil drops on the floor you should…</a:t>
            </a:r>
            <a:endParaRPr lang="en-US" sz="3600" dirty="0">
              <a:solidFill>
                <a:srgbClr val="6B9EA5"/>
              </a:solidFill>
            </a:endParaRPr>
          </a:p>
        </p:txBody>
      </p:sp>
      <p:sp>
        <p:nvSpPr>
          <p:cNvPr id="21" name="Rectangle 20"/>
          <p:cNvSpPr/>
          <p:nvPr/>
        </p:nvSpPr>
        <p:spPr>
          <a:xfrm>
            <a:off x="1207290" y="1682955"/>
            <a:ext cx="9892510" cy="2677656"/>
          </a:xfrm>
          <a:prstGeom prst="rect">
            <a:avLst/>
          </a:prstGeom>
        </p:spPr>
        <p:txBody>
          <a:bodyPr wrap="square">
            <a:spAutoFit/>
          </a:bodyPr>
          <a:lstStyle/>
          <a:p>
            <a:pPr marL="605455" indent="-605455">
              <a:buFont typeface="Wingdings" pitchFamily="2" charset="2"/>
              <a:buAutoNum type="alphaLcParenR"/>
            </a:pPr>
            <a:r>
              <a:rPr lang="en-US" sz="2800" b="1" dirty="0"/>
              <a:t>Pick it up, put it on the table, then ask your server for another one.</a:t>
            </a:r>
          </a:p>
          <a:p>
            <a:pPr marL="605455" indent="-605455">
              <a:lnSpc>
                <a:spcPct val="200000"/>
              </a:lnSpc>
              <a:buFont typeface="Wingdings" pitchFamily="2" charset="2"/>
              <a:buAutoNum type="alphaLcParenR"/>
            </a:pPr>
            <a:r>
              <a:rPr lang="en-US" sz="2800" b="1" dirty="0"/>
              <a:t>Leave it on the floor and ask your server for another one.</a:t>
            </a:r>
          </a:p>
          <a:p>
            <a:pPr marL="605455" indent="-605455">
              <a:lnSpc>
                <a:spcPct val="200000"/>
              </a:lnSpc>
              <a:buFont typeface="Wingdings" pitchFamily="2" charset="2"/>
              <a:buAutoNum type="alphaLcParenR"/>
            </a:pPr>
            <a:r>
              <a:rPr lang="en-US" sz="2800" b="1" dirty="0"/>
              <a:t>Pick it up discretely and use it.</a:t>
            </a:r>
          </a:p>
        </p:txBody>
      </p:sp>
      <p:grpSp>
        <p:nvGrpSpPr>
          <p:cNvPr id="56325" name="Group 8">
            <a:extLst>
              <a:ext uri="{FF2B5EF4-FFF2-40B4-BE49-F238E27FC236}">
                <a16:creationId xmlns:a16="http://schemas.microsoft.com/office/drawing/2014/main" id="{F8D94968-6F86-4A42-A0C0-DF60BCB79AD5}"/>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id="{9DE69D71-19E5-6346-B25D-63F352A898F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6329" name="TextBox 20">
              <a:extLst>
                <a:ext uri="{FF2B5EF4-FFF2-40B4-BE49-F238E27FC236}">
                  <a16:creationId xmlns:a16="http://schemas.microsoft.com/office/drawing/2014/main" id="{AC53D0FF-C4F7-8643-A4BF-2BF4C881A5B9}"/>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8180C904-5D75-614D-9E02-18A2B96BF21F}" type="slidenum">
                <a:rPr lang="id-ID" altLang="en-US" sz="1200" b="1">
                  <a:solidFill>
                    <a:schemeClr val="bg1"/>
                  </a:solidFill>
                  <a:latin typeface="Raleway" panose="020B0503030101060003" pitchFamily="34" charset="77"/>
                </a:rPr>
                <a:pPr algn="ctr" eaLnBrk="1" hangingPunct="1"/>
                <a:t>39</a:t>
              </a:fld>
              <a:endParaRPr lang="id-ID" altLang="en-US" sz="1200">
                <a:solidFill>
                  <a:schemeClr val="bg1"/>
                </a:solidFill>
                <a:latin typeface="Raleway" panose="020B0503030101060003" pitchFamily="34" charset="77"/>
              </a:endParaRPr>
            </a:p>
          </p:txBody>
        </p:sp>
      </p:grpSp>
      <p:grpSp>
        <p:nvGrpSpPr>
          <p:cNvPr id="36"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37" name="Rectangle 36">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8"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39"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0"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1"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42"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70193880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6">
            <a:extLst>
              <a:ext uri="{FF2B5EF4-FFF2-40B4-BE49-F238E27FC236}">
                <a16:creationId xmlns:a16="http://schemas.microsoft.com/office/drawing/2014/main" id="{6417B6C5-F20C-6443-9845-9F38FCBA95FD}"/>
              </a:ext>
            </a:extLst>
          </p:cNvPr>
          <p:cNvSpPr>
            <a:spLocks noChangeArrowheads="1"/>
          </p:cNvSpPr>
          <p:nvPr/>
        </p:nvSpPr>
        <p:spPr bwMode="auto">
          <a:xfrm>
            <a:off x="841375" y="2938463"/>
            <a:ext cx="4427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TODAYS </a:t>
            </a:r>
            <a:r>
              <a:rPr lang="en-US" altLang="en-US" sz="3200" b="1">
                <a:solidFill>
                  <a:srgbClr val="6B9EA5"/>
                </a:solidFill>
                <a:latin typeface="Arial" panose="020B0604020202020204" pitchFamily="34" charset="0"/>
                <a:cs typeface="Arial" panose="020B0604020202020204" pitchFamily="34" charset="0"/>
              </a:rPr>
              <a:t>WORKSHOP</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12291" name="Group 33">
            <a:extLst>
              <a:ext uri="{FF2B5EF4-FFF2-40B4-BE49-F238E27FC236}">
                <a16:creationId xmlns:a16="http://schemas.microsoft.com/office/drawing/2014/main" id="{6E54E509-E4F2-184E-854C-FBC6F807C385}"/>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id="{8EE84881-4A31-544B-A6B1-D9B8A79DD8E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12295" name="TextBox 35">
              <a:extLst>
                <a:ext uri="{FF2B5EF4-FFF2-40B4-BE49-F238E27FC236}">
                  <a16:creationId xmlns:a16="http://schemas.microsoft.com/office/drawing/2014/main" id="{F09E9245-F672-554A-984B-0C6D958C954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78779AEA-E2A2-D942-8FD5-949D27FC46EF}" type="slidenum">
                <a:rPr lang="id-ID" altLang="en-US" sz="1200" b="1">
                  <a:solidFill>
                    <a:schemeClr val="bg1"/>
                  </a:solidFill>
                  <a:latin typeface="Raleway" panose="020B0503030101060003" pitchFamily="34" charset="77"/>
                </a:rPr>
                <a:pPr algn="ctr" eaLnBrk="1" hangingPunct="1"/>
                <a:t>4</a:t>
              </a:fld>
              <a:endParaRPr lang="id-ID" altLang="en-US" sz="1200">
                <a:solidFill>
                  <a:schemeClr val="bg1"/>
                </a:solidFill>
                <a:latin typeface="Raleway" panose="020B0503030101060003" pitchFamily="34" charset="77"/>
              </a:endParaRPr>
            </a:p>
          </p:txBody>
        </p:sp>
      </p:grpSp>
      <p:sp>
        <p:nvSpPr>
          <p:cNvPr id="12292" name="Rectangle 38">
            <a:extLst>
              <a:ext uri="{FF2B5EF4-FFF2-40B4-BE49-F238E27FC236}">
                <a16:creationId xmlns:a16="http://schemas.microsoft.com/office/drawing/2014/main" id="{246DD07D-5625-2048-B225-DD4B2B359D04}"/>
              </a:ext>
            </a:extLst>
          </p:cNvPr>
          <p:cNvSpPr>
            <a:spLocks noChangeArrowheads="1"/>
          </p:cNvSpPr>
          <p:nvPr/>
        </p:nvSpPr>
        <p:spPr bwMode="auto">
          <a:xfrm>
            <a:off x="2028260" y="3474751"/>
            <a:ext cx="20537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CA" altLang="en-US" sz="3200" dirty="0">
                <a:latin typeface="Arial" panose="020B0604020202020204" pitchFamily="34" charset="0"/>
                <a:cs typeface="Arial" panose="020B0604020202020204" pitchFamily="34" charset="0"/>
              </a:rPr>
              <a:t>WINE 101</a:t>
            </a:r>
          </a:p>
        </p:txBody>
      </p:sp>
      <p:pic>
        <p:nvPicPr>
          <p:cNvPr id="7" name="Picture Placeholder 6">
            <a:extLst>
              <a:ext uri="{FF2B5EF4-FFF2-40B4-BE49-F238E27FC236}">
                <a16:creationId xmlns:a16="http://schemas.microsoft.com/office/drawing/2014/main" id="{5E229B2F-C11E-A44D-B135-354FC22DCE0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6877042" y="1290017"/>
            <a:ext cx="3719998" cy="3719998"/>
          </a:xfrm>
        </p:spPr>
      </p:pic>
      <p:grpSp>
        <p:nvGrpSpPr>
          <p:cNvPr id="16"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17" name="Rectangle 16">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8"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19"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1"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2"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95656538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19"/>
          <p:cNvSpPr/>
          <p:nvPr/>
        </p:nvSpPr>
        <p:spPr>
          <a:xfrm>
            <a:off x="788190" y="838226"/>
            <a:ext cx="8972969" cy="646331"/>
          </a:xfrm>
          <a:prstGeom prst="rect">
            <a:avLst/>
          </a:prstGeom>
        </p:spPr>
        <p:txBody>
          <a:bodyPr wrap="none">
            <a:spAutoFit/>
          </a:bodyPr>
          <a:lstStyle/>
          <a:p>
            <a:r>
              <a:rPr lang="en-CA" sz="3600" b="1" dirty="0">
                <a:solidFill>
                  <a:srgbClr val="6B9EA5"/>
                </a:solidFill>
              </a:rPr>
              <a:t>If your utensil drops on the floor you should…</a:t>
            </a:r>
            <a:endParaRPr lang="en-US" sz="3600" dirty="0">
              <a:solidFill>
                <a:srgbClr val="6B9EA5"/>
              </a:solidFill>
            </a:endParaRPr>
          </a:p>
        </p:txBody>
      </p:sp>
      <p:sp>
        <p:nvSpPr>
          <p:cNvPr id="21" name="Rectangle 20"/>
          <p:cNvSpPr/>
          <p:nvPr/>
        </p:nvSpPr>
        <p:spPr>
          <a:xfrm>
            <a:off x="1207290" y="1682955"/>
            <a:ext cx="9892510" cy="2677656"/>
          </a:xfrm>
          <a:prstGeom prst="rect">
            <a:avLst/>
          </a:prstGeom>
        </p:spPr>
        <p:txBody>
          <a:bodyPr wrap="square">
            <a:spAutoFit/>
          </a:bodyPr>
          <a:lstStyle/>
          <a:p>
            <a:pPr marL="605455" indent="-605455">
              <a:buFont typeface="Wingdings" pitchFamily="2" charset="2"/>
              <a:buAutoNum type="alphaLcParenR"/>
            </a:pPr>
            <a:r>
              <a:rPr lang="en-US" sz="2800" b="1" dirty="0"/>
              <a:t>Pick it up, put it on the table, then ask your server for another one.</a:t>
            </a:r>
          </a:p>
          <a:p>
            <a:pPr marL="605455" indent="-605455">
              <a:lnSpc>
                <a:spcPct val="200000"/>
              </a:lnSpc>
              <a:buFont typeface="Wingdings" pitchFamily="2" charset="2"/>
              <a:buAutoNum type="alphaLcParenR"/>
            </a:pPr>
            <a:r>
              <a:rPr lang="en-US" sz="2800" b="1" dirty="0">
                <a:solidFill>
                  <a:srgbClr val="E0BE2C"/>
                </a:solidFill>
              </a:rPr>
              <a:t>Leave it on the floor and ask your server for another one.</a:t>
            </a:r>
          </a:p>
          <a:p>
            <a:pPr marL="605455" indent="-605455">
              <a:lnSpc>
                <a:spcPct val="200000"/>
              </a:lnSpc>
              <a:buFont typeface="Wingdings" pitchFamily="2" charset="2"/>
              <a:buAutoNum type="alphaLcParenR"/>
            </a:pPr>
            <a:r>
              <a:rPr lang="en-US" sz="2800" b="1" dirty="0"/>
              <a:t>Pick it up discretely and use it.</a:t>
            </a:r>
          </a:p>
        </p:txBody>
      </p:sp>
      <p:grpSp>
        <p:nvGrpSpPr>
          <p:cNvPr id="56325" name="Group 8">
            <a:extLst>
              <a:ext uri="{FF2B5EF4-FFF2-40B4-BE49-F238E27FC236}">
                <a16:creationId xmlns:a16="http://schemas.microsoft.com/office/drawing/2014/main" id="{F8D94968-6F86-4A42-A0C0-DF60BCB79AD5}"/>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id="{9DE69D71-19E5-6346-B25D-63F352A898F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6329" name="TextBox 20">
              <a:extLst>
                <a:ext uri="{FF2B5EF4-FFF2-40B4-BE49-F238E27FC236}">
                  <a16:creationId xmlns:a16="http://schemas.microsoft.com/office/drawing/2014/main" id="{AC53D0FF-C4F7-8643-A4BF-2BF4C881A5B9}"/>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8180C904-5D75-614D-9E02-18A2B96BF21F}" type="slidenum">
                <a:rPr lang="id-ID" altLang="en-US" sz="1200" b="1">
                  <a:solidFill>
                    <a:schemeClr val="bg1"/>
                  </a:solidFill>
                  <a:latin typeface="Raleway" panose="020B0503030101060003" pitchFamily="34" charset="77"/>
                </a:rPr>
                <a:pPr algn="ctr" eaLnBrk="1" hangingPunct="1"/>
                <a:t>40</a:t>
              </a:fld>
              <a:endParaRPr lang="id-ID" altLang="en-US" sz="1200">
                <a:solidFill>
                  <a:schemeClr val="bg1"/>
                </a:solidFill>
                <a:latin typeface="Raleway" panose="020B0503030101060003" pitchFamily="34" charset="77"/>
              </a:endParaRPr>
            </a:p>
          </p:txBody>
        </p:sp>
      </p:grpSp>
      <p:grpSp>
        <p:nvGrpSpPr>
          <p:cNvPr id="29"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30" name="Rectangle 29">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1"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32"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3"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4"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5"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868021980"/>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p:cNvSpPr/>
          <p:nvPr/>
        </p:nvSpPr>
        <p:spPr>
          <a:xfrm>
            <a:off x="788190" y="838226"/>
            <a:ext cx="9161290" cy="1200329"/>
          </a:xfrm>
          <a:prstGeom prst="rect">
            <a:avLst/>
          </a:prstGeom>
        </p:spPr>
        <p:txBody>
          <a:bodyPr wrap="none">
            <a:spAutoFit/>
          </a:bodyPr>
          <a:lstStyle/>
          <a:p>
            <a:r>
              <a:rPr lang="en-CA" sz="3600" b="1" dirty="0">
                <a:solidFill>
                  <a:srgbClr val="6B9EA5"/>
                </a:solidFill>
              </a:rPr>
              <a:t>If women wish to touch up make-up or reapply</a:t>
            </a:r>
          </a:p>
          <a:p>
            <a:r>
              <a:rPr lang="en-CA" sz="3600" b="1" dirty="0">
                <a:solidFill>
                  <a:srgbClr val="6B9EA5"/>
                </a:solidFill>
              </a:rPr>
              <a:t>lipstick after eating they may…</a:t>
            </a:r>
            <a:endParaRPr lang="en-US" sz="3600" dirty="0">
              <a:solidFill>
                <a:srgbClr val="6B9EA5"/>
              </a:solidFill>
            </a:endParaRPr>
          </a:p>
        </p:txBody>
      </p:sp>
      <p:sp>
        <p:nvSpPr>
          <p:cNvPr id="13" name="Rectangle 12"/>
          <p:cNvSpPr/>
          <p:nvPr/>
        </p:nvSpPr>
        <p:spPr>
          <a:xfrm>
            <a:off x="1207290" y="2140155"/>
            <a:ext cx="9892510" cy="2246769"/>
          </a:xfrm>
          <a:prstGeom prst="rect">
            <a:avLst/>
          </a:prstGeom>
        </p:spPr>
        <p:txBody>
          <a:bodyPr wrap="square">
            <a:spAutoFit/>
          </a:bodyPr>
          <a:lstStyle/>
          <a:p>
            <a:pPr marL="605455" indent="-605455">
              <a:buFont typeface="Wingdings" pitchFamily="2" charset="2"/>
              <a:buAutoNum type="alphaLcParenR"/>
            </a:pPr>
            <a:r>
              <a:rPr lang="en-US" sz="2800" b="1" dirty="0"/>
              <a:t>Discretely touch it up at the table.</a:t>
            </a:r>
          </a:p>
          <a:p>
            <a:pPr marL="605455" indent="-605455">
              <a:lnSpc>
                <a:spcPct val="200000"/>
              </a:lnSpc>
              <a:buFont typeface="Wingdings" pitchFamily="2" charset="2"/>
              <a:buAutoNum type="alphaLcParenR"/>
            </a:pPr>
            <a:r>
              <a:rPr lang="en-US" sz="2800" b="1" dirty="0"/>
              <a:t>Excuse themselves and go to the restroom.</a:t>
            </a:r>
          </a:p>
          <a:p>
            <a:pPr marL="605455" indent="-605455">
              <a:lnSpc>
                <a:spcPct val="200000"/>
              </a:lnSpc>
              <a:buFont typeface="Wingdings" pitchFamily="2" charset="2"/>
              <a:buAutoNum type="alphaLcParenR"/>
            </a:pPr>
            <a:r>
              <a:rPr lang="en-US" sz="2800" b="1" dirty="0"/>
              <a:t>Apply it openly at the table. Everyone does it.</a:t>
            </a:r>
          </a:p>
        </p:txBody>
      </p:sp>
      <p:grpSp>
        <p:nvGrpSpPr>
          <p:cNvPr id="58373" name="Group 8">
            <a:extLst>
              <a:ext uri="{FF2B5EF4-FFF2-40B4-BE49-F238E27FC236}">
                <a16:creationId xmlns:a16="http://schemas.microsoft.com/office/drawing/2014/main" id="{D2134561-3972-E846-BDDA-F90B49BEAC2F}"/>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C8C646AC-C467-1D42-BB00-9A4403F67B8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8375" name="TextBox 20">
              <a:extLst>
                <a:ext uri="{FF2B5EF4-FFF2-40B4-BE49-F238E27FC236}">
                  <a16:creationId xmlns:a16="http://schemas.microsoft.com/office/drawing/2014/main" id="{539D2160-5BDF-C74C-90E1-A1F39138C03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89D602E-57B2-634C-9EBC-A0878774F2FB}" type="slidenum">
                <a:rPr lang="id-ID" altLang="en-US" sz="1200" b="1">
                  <a:solidFill>
                    <a:schemeClr val="bg1"/>
                  </a:solidFill>
                  <a:latin typeface="Raleway" panose="020B0503030101060003" pitchFamily="34" charset="77"/>
                </a:rPr>
                <a:pPr algn="ctr" eaLnBrk="1" hangingPunct="1"/>
                <a:t>41</a:t>
              </a:fld>
              <a:endParaRPr lang="id-ID" altLang="en-US" sz="1200">
                <a:solidFill>
                  <a:schemeClr val="bg1"/>
                </a:solidFill>
                <a:latin typeface="Raleway" panose="020B0503030101060003" pitchFamily="34" charset="77"/>
              </a:endParaRPr>
            </a:p>
          </p:txBody>
        </p:sp>
      </p:grpSp>
      <p:grpSp>
        <p:nvGrpSpPr>
          <p:cNvPr id="20"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1" name="Rectangle 20">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2"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3"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5"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6"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20086586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p:cNvSpPr/>
          <p:nvPr/>
        </p:nvSpPr>
        <p:spPr>
          <a:xfrm>
            <a:off x="788190" y="838226"/>
            <a:ext cx="9161290" cy="1200329"/>
          </a:xfrm>
          <a:prstGeom prst="rect">
            <a:avLst/>
          </a:prstGeom>
        </p:spPr>
        <p:txBody>
          <a:bodyPr wrap="none">
            <a:spAutoFit/>
          </a:bodyPr>
          <a:lstStyle/>
          <a:p>
            <a:r>
              <a:rPr lang="en-CA" sz="3600" b="1" dirty="0">
                <a:solidFill>
                  <a:srgbClr val="6B9EA5"/>
                </a:solidFill>
              </a:rPr>
              <a:t>If women wish to touch up make-up or reapply</a:t>
            </a:r>
          </a:p>
          <a:p>
            <a:r>
              <a:rPr lang="en-CA" sz="3600" b="1" dirty="0">
                <a:solidFill>
                  <a:srgbClr val="6B9EA5"/>
                </a:solidFill>
              </a:rPr>
              <a:t>lipstick after eating they may…</a:t>
            </a:r>
            <a:endParaRPr lang="en-US" sz="3600" dirty="0">
              <a:solidFill>
                <a:srgbClr val="6B9EA5"/>
              </a:solidFill>
            </a:endParaRPr>
          </a:p>
        </p:txBody>
      </p:sp>
      <p:sp>
        <p:nvSpPr>
          <p:cNvPr id="13" name="Rectangle 12"/>
          <p:cNvSpPr/>
          <p:nvPr/>
        </p:nvSpPr>
        <p:spPr>
          <a:xfrm>
            <a:off x="1207290" y="2140155"/>
            <a:ext cx="9892510" cy="2246769"/>
          </a:xfrm>
          <a:prstGeom prst="rect">
            <a:avLst/>
          </a:prstGeom>
        </p:spPr>
        <p:txBody>
          <a:bodyPr wrap="square">
            <a:spAutoFit/>
          </a:bodyPr>
          <a:lstStyle/>
          <a:p>
            <a:pPr marL="605455" indent="-605455">
              <a:buFont typeface="Wingdings" pitchFamily="2" charset="2"/>
              <a:buAutoNum type="alphaLcParenR"/>
            </a:pPr>
            <a:r>
              <a:rPr lang="en-US" sz="2800" b="1" dirty="0"/>
              <a:t>Discretely touch it up at the table.</a:t>
            </a:r>
          </a:p>
          <a:p>
            <a:pPr marL="605455" indent="-605455">
              <a:lnSpc>
                <a:spcPct val="200000"/>
              </a:lnSpc>
              <a:buFont typeface="Wingdings" pitchFamily="2" charset="2"/>
              <a:buAutoNum type="alphaLcParenR"/>
            </a:pPr>
            <a:r>
              <a:rPr lang="en-US" sz="2800" b="1" dirty="0">
                <a:solidFill>
                  <a:srgbClr val="E0BE2C"/>
                </a:solidFill>
              </a:rPr>
              <a:t>Excuse themselves and go to the restroom.</a:t>
            </a:r>
          </a:p>
          <a:p>
            <a:pPr marL="605455" indent="-605455">
              <a:lnSpc>
                <a:spcPct val="200000"/>
              </a:lnSpc>
              <a:buFont typeface="Wingdings" pitchFamily="2" charset="2"/>
              <a:buAutoNum type="alphaLcParenR"/>
            </a:pPr>
            <a:r>
              <a:rPr lang="en-US" sz="2800" b="1" dirty="0"/>
              <a:t>Apply it openly at the table. Everyone does it.</a:t>
            </a:r>
          </a:p>
        </p:txBody>
      </p:sp>
      <p:grpSp>
        <p:nvGrpSpPr>
          <p:cNvPr id="58373" name="Group 8">
            <a:extLst>
              <a:ext uri="{FF2B5EF4-FFF2-40B4-BE49-F238E27FC236}">
                <a16:creationId xmlns:a16="http://schemas.microsoft.com/office/drawing/2014/main" id="{D2134561-3972-E846-BDDA-F90B49BEAC2F}"/>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C8C646AC-C467-1D42-BB00-9A4403F67B8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8375" name="TextBox 20">
              <a:extLst>
                <a:ext uri="{FF2B5EF4-FFF2-40B4-BE49-F238E27FC236}">
                  <a16:creationId xmlns:a16="http://schemas.microsoft.com/office/drawing/2014/main" id="{539D2160-5BDF-C74C-90E1-A1F39138C03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89D602E-57B2-634C-9EBC-A0878774F2FB}" type="slidenum">
                <a:rPr lang="id-ID" altLang="en-US" sz="1200" b="1">
                  <a:solidFill>
                    <a:schemeClr val="bg1"/>
                  </a:solidFill>
                  <a:latin typeface="Raleway" panose="020B0503030101060003" pitchFamily="34" charset="77"/>
                </a:rPr>
                <a:pPr algn="ctr" eaLnBrk="1" hangingPunct="1"/>
                <a:t>42</a:t>
              </a:fld>
              <a:endParaRPr lang="id-ID" altLang="en-US" sz="1200">
                <a:solidFill>
                  <a:schemeClr val="bg1"/>
                </a:solidFill>
                <a:latin typeface="Raleway" panose="020B0503030101060003" pitchFamily="34" charset="77"/>
              </a:endParaRPr>
            </a:p>
          </p:txBody>
        </p:sp>
      </p:grpSp>
      <p:grpSp>
        <p:nvGrpSpPr>
          <p:cNvPr id="20"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1" name="Rectangle 20">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2"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3"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5"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6"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4093431898"/>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p:nvSpPr>
        <p:spPr>
          <a:xfrm>
            <a:off x="788190" y="838226"/>
            <a:ext cx="9552808" cy="646331"/>
          </a:xfrm>
          <a:prstGeom prst="rect">
            <a:avLst/>
          </a:prstGeom>
        </p:spPr>
        <p:txBody>
          <a:bodyPr wrap="none">
            <a:spAutoFit/>
          </a:bodyPr>
          <a:lstStyle/>
          <a:p>
            <a:r>
              <a:rPr lang="en-CA" sz="3600" b="1" dirty="0">
                <a:solidFill>
                  <a:srgbClr val="6B9EA5"/>
                </a:solidFill>
              </a:rPr>
              <a:t>When the bill is placed on the table you should…</a:t>
            </a:r>
            <a:endParaRPr lang="en-US" sz="3600" dirty="0">
              <a:solidFill>
                <a:srgbClr val="6B9EA5"/>
              </a:solidFill>
            </a:endParaRPr>
          </a:p>
        </p:txBody>
      </p:sp>
      <p:sp>
        <p:nvSpPr>
          <p:cNvPr id="11" name="Rectangle 10"/>
          <p:cNvSpPr/>
          <p:nvPr/>
        </p:nvSpPr>
        <p:spPr>
          <a:xfrm>
            <a:off x="1207290" y="1555955"/>
            <a:ext cx="9892510" cy="3108543"/>
          </a:xfrm>
          <a:prstGeom prst="rect">
            <a:avLst/>
          </a:prstGeom>
        </p:spPr>
        <p:txBody>
          <a:bodyPr wrap="square">
            <a:spAutoFit/>
          </a:bodyPr>
          <a:lstStyle/>
          <a:p>
            <a:pPr marL="605455" indent="-605455">
              <a:buFont typeface="Wingdings" pitchFamily="2" charset="2"/>
              <a:buAutoNum type="alphaLcParenR"/>
            </a:pPr>
            <a:r>
              <a:rPr lang="en-US" sz="2800" b="1" dirty="0"/>
              <a:t>Haggle over the bill to decide who pays.</a:t>
            </a:r>
          </a:p>
          <a:p>
            <a:pPr marL="605455" indent="-605455">
              <a:lnSpc>
                <a:spcPct val="200000"/>
              </a:lnSpc>
              <a:buFont typeface="Wingdings" pitchFamily="2" charset="2"/>
              <a:buAutoNum type="alphaLcParenR"/>
            </a:pPr>
            <a:r>
              <a:rPr lang="en-US" sz="2800" b="1" dirty="0"/>
              <a:t>The person who did the inviting should be prepared to pay.</a:t>
            </a:r>
          </a:p>
          <a:p>
            <a:pPr marL="605455" indent="-605455">
              <a:lnSpc>
                <a:spcPct val="200000"/>
              </a:lnSpc>
              <a:buFont typeface="Wingdings" pitchFamily="2" charset="2"/>
              <a:buAutoNum type="alphaLcParenR"/>
            </a:pPr>
            <a:r>
              <a:rPr lang="en-US" sz="2800" b="1" dirty="0"/>
              <a:t>Flip a coin to decide who pays</a:t>
            </a:r>
          </a:p>
          <a:p>
            <a:pPr marL="605455" indent="-605455">
              <a:lnSpc>
                <a:spcPct val="200000"/>
              </a:lnSpc>
              <a:buFont typeface="Wingdings" pitchFamily="2" charset="2"/>
              <a:buAutoNum type="alphaLcParenR"/>
            </a:pPr>
            <a:r>
              <a:rPr lang="en-US" sz="2800" b="1" dirty="0"/>
              <a:t>Split the bill</a:t>
            </a:r>
          </a:p>
        </p:txBody>
      </p:sp>
      <p:grpSp>
        <p:nvGrpSpPr>
          <p:cNvPr id="59396" name="Group 8">
            <a:extLst>
              <a:ext uri="{FF2B5EF4-FFF2-40B4-BE49-F238E27FC236}">
                <a16:creationId xmlns:a16="http://schemas.microsoft.com/office/drawing/2014/main" id="{6B83BE73-A96C-694C-B949-1BD2A975F66A}"/>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AFA1EC3F-C889-8640-8FD9-C186F7E7E92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9398" name="TextBox 20">
              <a:extLst>
                <a:ext uri="{FF2B5EF4-FFF2-40B4-BE49-F238E27FC236}">
                  <a16:creationId xmlns:a16="http://schemas.microsoft.com/office/drawing/2014/main" id="{F7A158F7-04AA-B64B-9535-64CB4A9F7AAF}"/>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415443C9-4394-754B-81A3-9ADC41646155}" type="slidenum">
                <a:rPr lang="id-ID" altLang="en-US" sz="1200" b="1">
                  <a:solidFill>
                    <a:schemeClr val="bg1"/>
                  </a:solidFill>
                  <a:latin typeface="Raleway" panose="020B0503030101060003" pitchFamily="34" charset="77"/>
                </a:rPr>
                <a:pPr algn="ctr" eaLnBrk="1" hangingPunct="1"/>
                <a:t>43</a:t>
              </a:fld>
              <a:endParaRPr lang="id-ID" altLang="en-US" sz="1200">
                <a:solidFill>
                  <a:schemeClr val="bg1"/>
                </a:solidFill>
                <a:latin typeface="Raleway" panose="020B0503030101060003" pitchFamily="34" charset="77"/>
              </a:endParaRPr>
            </a:p>
          </p:txBody>
        </p:sp>
      </p:grpSp>
      <p:grpSp>
        <p:nvGrpSpPr>
          <p:cNvPr id="20"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1" name="Rectangle 20">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2"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3"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5"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6"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45916272"/>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p:nvSpPr>
        <p:spPr>
          <a:xfrm>
            <a:off x="788190" y="838226"/>
            <a:ext cx="9552808" cy="646331"/>
          </a:xfrm>
          <a:prstGeom prst="rect">
            <a:avLst/>
          </a:prstGeom>
        </p:spPr>
        <p:txBody>
          <a:bodyPr wrap="none">
            <a:spAutoFit/>
          </a:bodyPr>
          <a:lstStyle/>
          <a:p>
            <a:r>
              <a:rPr lang="en-CA" sz="3600" b="1" dirty="0">
                <a:solidFill>
                  <a:srgbClr val="6B9EA5"/>
                </a:solidFill>
              </a:rPr>
              <a:t>When the bill is placed on the table you should…</a:t>
            </a:r>
            <a:endParaRPr lang="en-US" sz="3600" dirty="0">
              <a:solidFill>
                <a:srgbClr val="6B9EA5"/>
              </a:solidFill>
            </a:endParaRPr>
          </a:p>
        </p:txBody>
      </p:sp>
      <p:sp>
        <p:nvSpPr>
          <p:cNvPr id="11" name="Rectangle 10"/>
          <p:cNvSpPr/>
          <p:nvPr/>
        </p:nvSpPr>
        <p:spPr>
          <a:xfrm>
            <a:off x="1207290" y="1555955"/>
            <a:ext cx="9892510" cy="3108543"/>
          </a:xfrm>
          <a:prstGeom prst="rect">
            <a:avLst/>
          </a:prstGeom>
        </p:spPr>
        <p:txBody>
          <a:bodyPr wrap="square">
            <a:spAutoFit/>
          </a:bodyPr>
          <a:lstStyle/>
          <a:p>
            <a:pPr marL="605455" indent="-605455">
              <a:buFont typeface="Wingdings" pitchFamily="2" charset="2"/>
              <a:buAutoNum type="alphaLcParenR"/>
            </a:pPr>
            <a:r>
              <a:rPr lang="en-US" sz="2800" b="1" dirty="0"/>
              <a:t>Haggle over the bill to decide who pays.</a:t>
            </a:r>
          </a:p>
          <a:p>
            <a:pPr marL="605455" indent="-605455">
              <a:lnSpc>
                <a:spcPct val="200000"/>
              </a:lnSpc>
              <a:buFont typeface="Wingdings" pitchFamily="2" charset="2"/>
              <a:buAutoNum type="alphaLcParenR"/>
            </a:pPr>
            <a:r>
              <a:rPr lang="en-US" sz="2800" b="1" dirty="0">
                <a:solidFill>
                  <a:srgbClr val="E0BE2C"/>
                </a:solidFill>
              </a:rPr>
              <a:t>The person who did the inviting should be prepared to pay.</a:t>
            </a:r>
          </a:p>
          <a:p>
            <a:pPr marL="605455" indent="-605455">
              <a:lnSpc>
                <a:spcPct val="200000"/>
              </a:lnSpc>
              <a:buFont typeface="Wingdings" pitchFamily="2" charset="2"/>
              <a:buAutoNum type="alphaLcParenR"/>
            </a:pPr>
            <a:r>
              <a:rPr lang="en-US" sz="2800" b="1" dirty="0"/>
              <a:t>Flip a coin to decide who pays</a:t>
            </a:r>
          </a:p>
          <a:p>
            <a:pPr marL="605455" indent="-605455">
              <a:lnSpc>
                <a:spcPct val="200000"/>
              </a:lnSpc>
              <a:buFont typeface="Wingdings" pitchFamily="2" charset="2"/>
              <a:buAutoNum type="alphaLcParenR"/>
            </a:pPr>
            <a:r>
              <a:rPr lang="en-US" sz="2800" b="1" dirty="0"/>
              <a:t>Split the bill</a:t>
            </a:r>
          </a:p>
        </p:txBody>
      </p:sp>
      <p:grpSp>
        <p:nvGrpSpPr>
          <p:cNvPr id="59396" name="Group 8">
            <a:extLst>
              <a:ext uri="{FF2B5EF4-FFF2-40B4-BE49-F238E27FC236}">
                <a16:creationId xmlns:a16="http://schemas.microsoft.com/office/drawing/2014/main" id="{6B83BE73-A96C-694C-B949-1BD2A975F66A}"/>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AFA1EC3F-C889-8640-8FD9-C186F7E7E92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9398" name="TextBox 20">
              <a:extLst>
                <a:ext uri="{FF2B5EF4-FFF2-40B4-BE49-F238E27FC236}">
                  <a16:creationId xmlns:a16="http://schemas.microsoft.com/office/drawing/2014/main" id="{F7A158F7-04AA-B64B-9535-64CB4A9F7AAF}"/>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415443C9-4394-754B-81A3-9ADC41646155}" type="slidenum">
                <a:rPr lang="id-ID" altLang="en-US" sz="1200" b="1">
                  <a:solidFill>
                    <a:schemeClr val="bg1"/>
                  </a:solidFill>
                  <a:latin typeface="Raleway" panose="020B0503030101060003" pitchFamily="34" charset="77"/>
                </a:rPr>
                <a:pPr algn="ctr" eaLnBrk="1" hangingPunct="1"/>
                <a:t>44</a:t>
              </a:fld>
              <a:endParaRPr lang="id-ID" altLang="en-US" sz="1200">
                <a:solidFill>
                  <a:schemeClr val="bg1"/>
                </a:solidFill>
                <a:latin typeface="Raleway" panose="020B0503030101060003" pitchFamily="34" charset="77"/>
              </a:endParaRPr>
            </a:p>
          </p:txBody>
        </p:sp>
      </p:grpSp>
      <p:grpSp>
        <p:nvGrpSpPr>
          <p:cNvPr id="20"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1" name="Rectangle 20">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2"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3"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5"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6"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79299409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p:nvSpPr>
        <p:spPr>
          <a:xfrm>
            <a:off x="788190" y="838226"/>
            <a:ext cx="9496895" cy="646331"/>
          </a:xfrm>
          <a:prstGeom prst="rect">
            <a:avLst/>
          </a:prstGeom>
        </p:spPr>
        <p:txBody>
          <a:bodyPr wrap="none">
            <a:spAutoFit/>
          </a:bodyPr>
          <a:lstStyle/>
          <a:p>
            <a:r>
              <a:rPr lang="en-CA" sz="3600" b="1" dirty="0">
                <a:solidFill>
                  <a:srgbClr val="6B9EA5"/>
                </a:solidFill>
              </a:rPr>
              <a:t>As Host, when the bill is presented you should… </a:t>
            </a:r>
            <a:endParaRPr lang="en-US" sz="3600" dirty="0">
              <a:solidFill>
                <a:srgbClr val="6B9EA5"/>
              </a:solidFill>
            </a:endParaRPr>
          </a:p>
        </p:txBody>
      </p:sp>
      <p:sp>
        <p:nvSpPr>
          <p:cNvPr id="12" name="Rectangle 11"/>
          <p:cNvSpPr/>
          <p:nvPr/>
        </p:nvSpPr>
        <p:spPr>
          <a:xfrm>
            <a:off x="1207290" y="1555955"/>
            <a:ext cx="9892510" cy="3108543"/>
          </a:xfrm>
          <a:prstGeom prst="rect">
            <a:avLst/>
          </a:prstGeom>
        </p:spPr>
        <p:txBody>
          <a:bodyPr wrap="square">
            <a:spAutoFit/>
          </a:bodyPr>
          <a:lstStyle/>
          <a:p>
            <a:pPr marL="605455" indent="-605455">
              <a:lnSpc>
                <a:spcPct val="200000"/>
              </a:lnSpc>
              <a:buFont typeface="Wingdings" pitchFamily="2" charset="2"/>
              <a:buAutoNum type="alphaLcParenR"/>
            </a:pPr>
            <a:r>
              <a:rPr lang="en-US" sz="2800" b="1" dirty="0"/>
              <a:t>Calculate the gratuities and pay the bill discretely.</a:t>
            </a:r>
          </a:p>
          <a:p>
            <a:pPr marL="605455" indent="-605455">
              <a:lnSpc>
                <a:spcPct val="200000"/>
              </a:lnSpc>
              <a:buFont typeface="Wingdings" pitchFamily="2" charset="2"/>
              <a:buAutoNum type="alphaLcParenR"/>
            </a:pPr>
            <a:r>
              <a:rPr lang="en-US" sz="2800" b="1" dirty="0"/>
              <a:t>Let your guest know how much they owe.</a:t>
            </a:r>
          </a:p>
          <a:p>
            <a:pPr marL="605455" indent="-605455">
              <a:buFont typeface="Wingdings" pitchFamily="2" charset="2"/>
              <a:buAutoNum type="alphaLcParenR"/>
            </a:pPr>
            <a:endParaRPr lang="en-US" sz="2800" b="1" dirty="0"/>
          </a:p>
          <a:p>
            <a:pPr marL="605455" indent="-605455">
              <a:buFont typeface="Wingdings" pitchFamily="2" charset="2"/>
              <a:buAutoNum type="alphaLcParenR"/>
            </a:pPr>
            <a:r>
              <a:rPr lang="en-US" sz="2800" b="1" dirty="0"/>
              <a:t>Ask your guest if they have a calculator that you can borrow to calculate how much is owed.</a:t>
            </a:r>
          </a:p>
        </p:txBody>
      </p:sp>
      <p:grpSp>
        <p:nvGrpSpPr>
          <p:cNvPr id="60420" name="Group 8">
            <a:extLst>
              <a:ext uri="{FF2B5EF4-FFF2-40B4-BE49-F238E27FC236}">
                <a16:creationId xmlns:a16="http://schemas.microsoft.com/office/drawing/2014/main" id="{69A490B4-A560-BD4F-8D70-D676154B643D}"/>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1BE67C4D-2276-3A48-BFFC-CD99BE13527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0422" name="TextBox 20">
              <a:extLst>
                <a:ext uri="{FF2B5EF4-FFF2-40B4-BE49-F238E27FC236}">
                  <a16:creationId xmlns:a16="http://schemas.microsoft.com/office/drawing/2014/main" id="{EFDFD120-4976-8847-A656-3FC277DA589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C6006A2-3E58-9B47-9746-BB57835AD981}" type="slidenum">
                <a:rPr lang="id-ID" altLang="en-US" sz="1200" b="1">
                  <a:solidFill>
                    <a:schemeClr val="bg1"/>
                  </a:solidFill>
                  <a:latin typeface="Raleway" panose="020B0503030101060003" pitchFamily="34" charset="77"/>
                </a:rPr>
                <a:pPr algn="ctr" eaLnBrk="1" hangingPunct="1"/>
                <a:t>45</a:t>
              </a:fld>
              <a:endParaRPr lang="id-ID" altLang="en-US" sz="1200">
                <a:solidFill>
                  <a:schemeClr val="bg1"/>
                </a:solidFill>
                <a:latin typeface="Raleway" panose="020B0503030101060003" pitchFamily="34" charset="77"/>
              </a:endParaRPr>
            </a:p>
          </p:txBody>
        </p:sp>
      </p:grpSp>
      <p:grpSp>
        <p:nvGrpSpPr>
          <p:cNvPr id="20"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1" name="Rectangle 20">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2"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3"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5"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6"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824266852"/>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p:nvSpPr>
        <p:spPr>
          <a:xfrm>
            <a:off x="788190" y="838226"/>
            <a:ext cx="9496895" cy="646331"/>
          </a:xfrm>
          <a:prstGeom prst="rect">
            <a:avLst/>
          </a:prstGeom>
        </p:spPr>
        <p:txBody>
          <a:bodyPr wrap="none">
            <a:spAutoFit/>
          </a:bodyPr>
          <a:lstStyle/>
          <a:p>
            <a:r>
              <a:rPr lang="en-CA" sz="3600" b="1" dirty="0">
                <a:solidFill>
                  <a:srgbClr val="6B9EA5"/>
                </a:solidFill>
              </a:rPr>
              <a:t>As Host, when the bill is presented you should… </a:t>
            </a:r>
            <a:endParaRPr lang="en-US" sz="3600" dirty="0">
              <a:solidFill>
                <a:srgbClr val="6B9EA5"/>
              </a:solidFill>
            </a:endParaRPr>
          </a:p>
        </p:txBody>
      </p:sp>
      <p:sp>
        <p:nvSpPr>
          <p:cNvPr id="12" name="Rectangle 11"/>
          <p:cNvSpPr/>
          <p:nvPr/>
        </p:nvSpPr>
        <p:spPr>
          <a:xfrm>
            <a:off x="1207290" y="1555955"/>
            <a:ext cx="9892510" cy="3108543"/>
          </a:xfrm>
          <a:prstGeom prst="rect">
            <a:avLst/>
          </a:prstGeom>
        </p:spPr>
        <p:txBody>
          <a:bodyPr wrap="square">
            <a:spAutoFit/>
          </a:bodyPr>
          <a:lstStyle/>
          <a:p>
            <a:pPr marL="605455" indent="-605455">
              <a:lnSpc>
                <a:spcPct val="200000"/>
              </a:lnSpc>
              <a:buFont typeface="Wingdings" pitchFamily="2" charset="2"/>
              <a:buAutoNum type="alphaLcParenR"/>
            </a:pPr>
            <a:r>
              <a:rPr lang="en-US" sz="2800" b="1" dirty="0">
                <a:solidFill>
                  <a:srgbClr val="E0BE2C"/>
                </a:solidFill>
              </a:rPr>
              <a:t>Calculate the gratuities and pay the bill discretely.</a:t>
            </a:r>
          </a:p>
          <a:p>
            <a:pPr marL="605455" indent="-605455">
              <a:lnSpc>
                <a:spcPct val="200000"/>
              </a:lnSpc>
              <a:buFont typeface="Wingdings" pitchFamily="2" charset="2"/>
              <a:buAutoNum type="alphaLcParenR"/>
            </a:pPr>
            <a:r>
              <a:rPr lang="en-US" sz="2800" b="1" dirty="0"/>
              <a:t>Let your guest know how much they owe.</a:t>
            </a:r>
          </a:p>
          <a:p>
            <a:pPr marL="605455" indent="-605455">
              <a:buFont typeface="Wingdings" pitchFamily="2" charset="2"/>
              <a:buAutoNum type="alphaLcParenR"/>
            </a:pPr>
            <a:endParaRPr lang="en-US" sz="2800" b="1" dirty="0"/>
          </a:p>
          <a:p>
            <a:pPr marL="605455" indent="-605455">
              <a:buFont typeface="Wingdings" pitchFamily="2" charset="2"/>
              <a:buAutoNum type="alphaLcParenR"/>
            </a:pPr>
            <a:r>
              <a:rPr lang="en-US" sz="2800" b="1" dirty="0"/>
              <a:t>Ask your guest if they have a calculator that you can borrow to calculate how much is owed.</a:t>
            </a:r>
          </a:p>
        </p:txBody>
      </p:sp>
      <p:grpSp>
        <p:nvGrpSpPr>
          <p:cNvPr id="60420" name="Group 8">
            <a:extLst>
              <a:ext uri="{FF2B5EF4-FFF2-40B4-BE49-F238E27FC236}">
                <a16:creationId xmlns:a16="http://schemas.microsoft.com/office/drawing/2014/main" id="{69A490B4-A560-BD4F-8D70-D676154B643D}"/>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1BE67C4D-2276-3A48-BFFC-CD99BE13527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0422" name="TextBox 20">
              <a:extLst>
                <a:ext uri="{FF2B5EF4-FFF2-40B4-BE49-F238E27FC236}">
                  <a16:creationId xmlns:a16="http://schemas.microsoft.com/office/drawing/2014/main" id="{EFDFD120-4976-8847-A656-3FC277DA589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C6006A2-3E58-9B47-9746-BB57835AD981}" type="slidenum">
                <a:rPr lang="id-ID" altLang="en-US" sz="1200" b="1">
                  <a:solidFill>
                    <a:schemeClr val="bg1"/>
                  </a:solidFill>
                  <a:latin typeface="Raleway" panose="020B0503030101060003" pitchFamily="34" charset="77"/>
                </a:rPr>
                <a:pPr algn="ctr" eaLnBrk="1" hangingPunct="1"/>
                <a:t>46</a:t>
              </a:fld>
              <a:endParaRPr lang="id-ID" altLang="en-US" sz="1200">
                <a:solidFill>
                  <a:schemeClr val="bg1"/>
                </a:solidFill>
                <a:latin typeface="Raleway" panose="020B0503030101060003" pitchFamily="34" charset="77"/>
              </a:endParaRPr>
            </a:p>
          </p:txBody>
        </p:sp>
      </p:grpSp>
      <p:grpSp>
        <p:nvGrpSpPr>
          <p:cNvPr id="20"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1" name="Rectangle 20">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2"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3"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5"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6"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959167385"/>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1445" name="Group 8">
            <a:extLst>
              <a:ext uri="{FF2B5EF4-FFF2-40B4-BE49-F238E27FC236}">
                <a16:creationId xmlns:a16="http://schemas.microsoft.com/office/drawing/2014/main" id="{A0548778-56EE-4144-AC90-4655843F0077}"/>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9265B428-4433-044B-A930-3ACBD2C8C41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1447" name="TextBox 20">
              <a:extLst>
                <a:ext uri="{FF2B5EF4-FFF2-40B4-BE49-F238E27FC236}">
                  <a16:creationId xmlns:a16="http://schemas.microsoft.com/office/drawing/2014/main" id="{9188E2FE-4AED-9143-B345-4F9CC483CF93}"/>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11A21A1-0657-6740-AD73-C165BED630CE}" type="slidenum">
                <a:rPr lang="id-ID" altLang="en-US" sz="1200" b="1">
                  <a:solidFill>
                    <a:schemeClr val="bg1"/>
                  </a:solidFill>
                  <a:latin typeface="Raleway" panose="020B0503030101060003" pitchFamily="34" charset="77"/>
                </a:rPr>
                <a:pPr algn="ctr" eaLnBrk="1" hangingPunct="1"/>
                <a:t>47</a:t>
              </a:fld>
              <a:endParaRPr lang="id-ID" altLang="en-US" sz="1200">
                <a:solidFill>
                  <a:schemeClr val="bg1"/>
                </a:solidFill>
                <a:latin typeface="Raleway" panose="020B0503030101060003" pitchFamily="34" charset="77"/>
              </a:endParaRPr>
            </a:p>
          </p:txBody>
        </p:sp>
      </p:grpSp>
      <p:sp>
        <p:nvSpPr>
          <p:cNvPr id="11" name="Rectangle 10"/>
          <p:cNvSpPr/>
          <p:nvPr/>
        </p:nvSpPr>
        <p:spPr>
          <a:xfrm>
            <a:off x="788190" y="838226"/>
            <a:ext cx="6079806" cy="646331"/>
          </a:xfrm>
          <a:prstGeom prst="rect">
            <a:avLst/>
          </a:prstGeom>
        </p:spPr>
        <p:txBody>
          <a:bodyPr wrap="none">
            <a:spAutoFit/>
          </a:bodyPr>
          <a:lstStyle/>
          <a:p>
            <a:r>
              <a:rPr lang="en-CA" sz="3600" b="1" dirty="0">
                <a:solidFill>
                  <a:srgbClr val="6B9EA5"/>
                </a:solidFill>
              </a:rPr>
              <a:t>When eating bread and rolls… </a:t>
            </a:r>
            <a:endParaRPr lang="en-US" sz="3600" dirty="0">
              <a:solidFill>
                <a:srgbClr val="6B9EA5"/>
              </a:solidFill>
            </a:endParaRPr>
          </a:p>
        </p:txBody>
      </p:sp>
      <p:sp>
        <p:nvSpPr>
          <p:cNvPr id="12" name="Rectangle 11"/>
          <p:cNvSpPr/>
          <p:nvPr/>
        </p:nvSpPr>
        <p:spPr>
          <a:xfrm>
            <a:off x="1207290" y="1555955"/>
            <a:ext cx="9892510" cy="2723823"/>
          </a:xfrm>
          <a:prstGeom prst="rect">
            <a:avLst/>
          </a:prstGeom>
        </p:spPr>
        <p:txBody>
          <a:bodyPr wrap="square" tIns="91440">
            <a:spAutoFit/>
          </a:bodyPr>
          <a:lstStyle/>
          <a:p>
            <a:pPr marL="605455" indent="-605455">
              <a:lnSpc>
                <a:spcPct val="200000"/>
              </a:lnSpc>
              <a:buFont typeface="Wingdings" pitchFamily="2" charset="2"/>
              <a:buAutoNum type="alphaLcParenR"/>
            </a:pPr>
            <a:r>
              <a:rPr lang="en-US" sz="2800" b="1" dirty="0"/>
              <a:t>Butter the whole piece and eat it one bite at a time.</a:t>
            </a:r>
          </a:p>
          <a:p>
            <a:pPr marL="605455" indent="-605455">
              <a:lnSpc>
                <a:spcPct val="200000"/>
              </a:lnSpc>
              <a:buFont typeface="Wingdings" pitchFamily="2" charset="2"/>
              <a:buAutoNum type="alphaLcParenR"/>
            </a:pPr>
            <a:r>
              <a:rPr lang="en-US" sz="2800" b="1" dirty="0"/>
              <a:t>Rip off one bite sized piece, butter it and eat each piece at a time</a:t>
            </a:r>
          </a:p>
        </p:txBody>
      </p:sp>
      <p:grpSp>
        <p:nvGrpSpPr>
          <p:cNvPr id="20"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1" name="Rectangle 20">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2"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3"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5"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6"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287767694"/>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1445" name="Group 8">
            <a:extLst>
              <a:ext uri="{FF2B5EF4-FFF2-40B4-BE49-F238E27FC236}">
                <a16:creationId xmlns:a16="http://schemas.microsoft.com/office/drawing/2014/main" id="{A0548778-56EE-4144-AC90-4655843F0077}"/>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9265B428-4433-044B-A930-3ACBD2C8C41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1447" name="TextBox 20">
              <a:extLst>
                <a:ext uri="{FF2B5EF4-FFF2-40B4-BE49-F238E27FC236}">
                  <a16:creationId xmlns:a16="http://schemas.microsoft.com/office/drawing/2014/main" id="{9188E2FE-4AED-9143-B345-4F9CC483CF93}"/>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11A21A1-0657-6740-AD73-C165BED630CE}" type="slidenum">
                <a:rPr lang="id-ID" altLang="en-US" sz="1200" b="1">
                  <a:solidFill>
                    <a:schemeClr val="bg1"/>
                  </a:solidFill>
                  <a:latin typeface="Raleway" panose="020B0503030101060003" pitchFamily="34" charset="77"/>
                </a:rPr>
                <a:pPr algn="ctr" eaLnBrk="1" hangingPunct="1"/>
                <a:t>48</a:t>
              </a:fld>
              <a:endParaRPr lang="id-ID" altLang="en-US" sz="1200">
                <a:solidFill>
                  <a:schemeClr val="bg1"/>
                </a:solidFill>
                <a:latin typeface="Raleway" panose="020B0503030101060003" pitchFamily="34" charset="77"/>
              </a:endParaRPr>
            </a:p>
          </p:txBody>
        </p:sp>
      </p:grpSp>
      <p:sp>
        <p:nvSpPr>
          <p:cNvPr id="11" name="Rectangle 10"/>
          <p:cNvSpPr/>
          <p:nvPr/>
        </p:nvSpPr>
        <p:spPr>
          <a:xfrm>
            <a:off x="788190" y="838226"/>
            <a:ext cx="6079806" cy="646331"/>
          </a:xfrm>
          <a:prstGeom prst="rect">
            <a:avLst/>
          </a:prstGeom>
        </p:spPr>
        <p:txBody>
          <a:bodyPr wrap="none">
            <a:spAutoFit/>
          </a:bodyPr>
          <a:lstStyle/>
          <a:p>
            <a:r>
              <a:rPr lang="en-CA" sz="3600" b="1" dirty="0">
                <a:solidFill>
                  <a:srgbClr val="6B9EA5"/>
                </a:solidFill>
              </a:rPr>
              <a:t>When eating bread and rolls… </a:t>
            </a:r>
            <a:endParaRPr lang="en-US" sz="3600" dirty="0">
              <a:solidFill>
                <a:srgbClr val="6B9EA5"/>
              </a:solidFill>
            </a:endParaRPr>
          </a:p>
        </p:txBody>
      </p:sp>
      <p:sp>
        <p:nvSpPr>
          <p:cNvPr id="12" name="Rectangle 11"/>
          <p:cNvSpPr/>
          <p:nvPr/>
        </p:nvSpPr>
        <p:spPr>
          <a:xfrm>
            <a:off x="1207290" y="1555955"/>
            <a:ext cx="9892510" cy="1862048"/>
          </a:xfrm>
          <a:prstGeom prst="rect">
            <a:avLst/>
          </a:prstGeom>
        </p:spPr>
        <p:txBody>
          <a:bodyPr wrap="square" tIns="91440">
            <a:spAutoFit/>
          </a:bodyPr>
          <a:lstStyle/>
          <a:p>
            <a:pPr marL="605455" indent="-605455">
              <a:lnSpc>
                <a:spcPct val="200000"/>
              </a:lnSpc>
              <a:buFont typeface="Wingdings" pitchFamily="2" charset="2"/>
              <a:buAutoNum type="alphaLcParenR"/>
            </a:pPr>
            <a:r>
              <a:rPr lang="en-US" sz="2800" b="1" dirty="0"/>
              <a:t>Butter the whole piece and eat it one bite at a time.</a:t>
            </a:r>
          </a:p>
          <a:p>
            <a:pPr marL="605455" indent="-605455">
              <a:lnSpc>
                <a:spcPct val="200000"/>
              </a:lnSpc>
              <a:buFont typeface="Wingdings" pitchFamily="2" charset="2"/>
              <a:buAutoNum type="alphaLcParenR"/>
            </a:pPr>
            <a:r>
              <a:rPr lang="en-US" sz="2800" b="1" dirty="0">
                <a:solidFill>
                  <a:srgbClr val="E0BE2C"/>
                </a:solidFill>
              </a:rPr>
              <a:t>Rip off one bite sized piece, butter it and eat each piece at a</a:t>
            </a:r>
          </a:p>
        </p:txBody>
      </p:sp>
      <p:sp>
        <p:nvSpPr>
          <p:cNvPr id="2" name="Rectangle 1"/>
          <p:cNvSpPr/>
          <p:nvPr/>
        </p:nvSpPr>
        <p:spPr>
          <a:xfrm>
            <a:off x="1797477" y="2886078"/>
            <a:ext cx="870751" cy="833433"/>
          </a:xfrm>
          <a:prstGeom prst="rect">
            <a:avLst/>
          </a:prstGeom>
        </p:spPr>
        <p:txBody>
          <a:bodyPr wrap="none">
            <a:spAutoFit/>
          </a:bodyPr>
          <a:lstStyle/>
          <a:p>
            <a:pPr>
              <a:lnSpc>
                <a:spcPct val="200000"/>
              </a:lnSpc>
            </a:pPr>
            <a:r>
              <a:rPr lang="en-US" sz="2800" b="1" dirty="0">
                <a:solidFill>
                  <a:srgbClr val="E0BE2C"/>
                </a:solidFill>
              </a:rPr>
              <a:t>time</a:t>
            </a:r>
          </a:p>
        </p:txBody>
      </p:sp>
      <p:grpSp>
        <p:nvGrpSpPr>
          <p:cNvPr id="21"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2" name="Rectangle 21">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3"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4"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5"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6"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7"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363658421"/>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32826"/>
            <a:ext cx="6705600" cy="865238"/>
          </a:xfrm>
          <a:prstGeom prst="rect">
            <a:avLst/>
          </a:prstGeom>
        </p:spPr>
      </p:pic>
      <p:grpSp>
        <p:nvGrpSpPr>
          <p:cNvPr id="62469" name="Group 8">
            <a:extLst>
              <a:ext uri="{FF2B5EF4-FFF2-40B4-BE49-F238E27FC236}">
                <a16:creationId xmlns:a16="http://schemas.microsoft.com/office/drawing/2014/main" id="{DD5698D0-5DD7-4E40-9EBD-C387BB8168E7}"/>
              </a:ext>
            </a:extLst>
          </p:cNvPr>
          <p:cNvGrpSpPr>
            <a:grpSpLocks/>
          </p:cNvGrpSpPr>
          <p:nvPr/>
        </p:nvGrpSpPr>
        <p:grpSpPr bwMode="auto">
          <a:xfrm>
            <a:off x="11736388" y="9525"/>
            <a:ext cx="455612" cy="368300"/>
            <a:chOff x="11736780" y="8736"/>
            <a:chExt cx="455819" cy="369296"/>
          </a:xfrm>
        </p:grpSpPr>
        <p:sp>
          <p:nvSpPr>
            <p:cNvPr id="9" name="Teardrop 8">
              <a:extLst>
                <a:ext uri="{FF2B5EF4-FFF2-40B4-BE49-F238E27FC236}">
                  <a16:creationId xmlns:a16="http://schemas.microsoft.com/office/drawing/2014/main" id="{6173F979-B5C0-6544-8E9D-2F18AA874B3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2471" name="TextBox 20">
              <a:extLst>
                <a:ext uri="{FF2B5EF4-FFF2-40B4-BE49-F238E27FC236}">
                  <a16:creationId xmlns:a16="http://schemas.microsoft.com/office/drawing/2014/main" id="{4F0F9CC5-6914-0A4A-8C4D-8D220A7918F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F510CAC1-4238-3941-99EA-AF3512135F42}" type="slidenum">
                <a:rPr lang="id-ID" altLang="en-US" sz="1200" b="1">
                  <a:solidFill>
                    <a:schemeClr val="bg1"/>
                  </a:solidFill>
                  <a:latin typeface="Raleway" panose="020B0503030101060003" pitchFamily="34" charset="77"/>
                </a:rPr>
                <a:pPr algn="ctr" eaLnBrk="1" hangingPunct="1"/>
                <a:t>49</a:t>
              </a:fld>
              <a:endParaRPr lang="id-ID" altLang="en-US" sz="1200">
                <a:solidFill>
                  <a:schemeClr val="bg1"/>
                </a:solidFill>
                <a:latin typeface="Raleway" panose="020B0503030101060003" pitchFamily="34" charset="77"/>
              </a:endParaRPr>
            </a:p>
          </p:txBody>
        </p:sp>
      </p:grpSp>
      <p:sp>
        <p:nvSpPr>
          <p:cNvPr id="14" name="Rectangle 13"/>
          <p:cNvSpPr/>
          <p:nvPr/>
        </p:nvSpPr>
        <p:spPr>
          <a:xfrm>
            <a:off x="3263622" y="542733"/>
            <a:ext cx="5664756" cy="646331"/>
          </a:xfrm>
          <a:prstGeom prst="rect">
            <a:avLst/>
          </a:prstGeom>
        </p:spPr>
        <p:txBody>
          <a:bodyPr wrap="none">
            <a:spAutoFit/>
          </a:bodyPr>
          <a:lstStyle/>
          <a:p>
            <a:r>
              <a:rPr lang="en-CA" sz="3600" b="1" dirty="0">
                <a:solidFill>
                  <a:srgbClr val="000000"/>
                </a:solidFill>
                <a:latin typeface="Arial" panose="020B0604020202020204" pitchFamily="34" charset="0"/>
                <a:cs typeface="Arial" panose="020B0604020202020204" pitchFamily="34" charset="0"/>
              </a:rPr>
              <a:t>MORE </a:t>
            </a:r>
            <a:r>
              <a:rPr lang="en-CA" sz="3600" b="1" dirty="0">
                <a:solidFill>
                  <a:srgbClr val="6B9EA5"/>
                </a:solidFill>
                <a:latin typeface="Arial" panose="020B0604020202020204" pitchFamily="34" charset="0"/>
                <a:cs typeface="Arial" panose="020B0604020202020204" pitchFamily="34" charset="0"/>
              </a:rPr>
              <a:t>TABLE</a:t>
            </a:r>
            <a:r>
              <a:rPr lang="en-CA" sz="3600" b="1" dirty="0">
                <a:solidFill>
                  <a:srgbClr val="000000"/>
                </a:solidFill>
                <a:latin typeface="Arial" panose="020B0604020202020204" pitchFamily="34" charset="0"/>
                <a:cs typeface="Arial" panose="020B0604020202020204" pitchFamily="34" charset="0"/>
              </a:rPr>
              <a:t> </a:t>
            </a:r>
            <a:r>
              <a:rPr lang="en-CA" sz="3600" b="1" dirty="0">
                <a:solidFill>
                  <a:srgbClr val="6B9EA5"/>
                </a:solidFill>
                <a:latin typeface="Arial" panose="020B0604020202020204" pitchFamily="34" charset="0"/>
                <a:cs typeface="Arial" panose="020B0604020202020204" pitchFamily="34" charset="0"/>
              </a:rPr>
              <a:t>MANNERS</a:t>
            </a:r>
            <a:endParaRPr lang="en-US" sz="3600" dirty="0">
              <a:solidFill>
                <a:srgbClr val="6B9EA5"/>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28" y="1961914"/>
            <a:ext cx="431428" cy="413070"/>
          </a:xfrm>
          <a:prstGeom prst="rect">
            <a:avLst/>
          </a:prstGeom>
        </p:spPr>
      </p:pic>
      <p:sp>
        <p:nvSpPr>
          <p:cNvPr id="8" name="TextBox 7"/>
          <p:cNvSpPr txBox="1"/>
          <p:nvPr/>
        </p:nvSpPr>
        <p:spPr>
          <a:xfrm>
            <a:off x="1056481" y="1914333"/>
            <a:ext cx="10786269" cy="3554819"/>
          </a:xfrm>
          <a:prstGeom prst="rect">
            <a:avLst/>
          </a:prstGeom>
          <a:noFill/>
        </p:spPr>
        <p:txBody>
          <a:bodyPr wrap="square" rtlCol="0">
            <a:spAutoFit/>
          </a:bodyPr>
          <a:lstStyle/>
          <a:p>
            <a:pPr eaLnBrk="1" hangingPunct="1"/>
            <a:r>
              <a:rPr lang="en-CA" sz="2800" b="1" dirty="0">
                <a:latin typeface="Arial" panose="020B0604020202020204" pitchFamily="34" charset="0"/>
                <a:cs typeface="Arial" panose="020B0604020202020204" pitchFamily="34" charset="0"/>
              </a:rPr>
              <a:t>Sit up straight; no slouching, slumping, or tipping your chair back.</a:t>
            </a:r>
          </a:p>
          <a:p>
            <a:pPr eaLnBrk="1" hangingPunct="1">
              <a:buFont typeface="Wingdings" charset="2"/>
              <a:buChar char="ü"/>
            </a:pPr>
            <a:endParaRPr lang="en-CA" sz="1050" b="1" dirty="0">
              <a:latin typeface="Arial" panose="020B0604020202020204" pitchFamily="34" charset="0"/>
              <a:cs typeface="Arial" panose="020B0604020202020204" pitchFamily="34" charset="0"/>
            </a:endParaRPr>
          </a:p>
          <a:p>
            <a:pPr eaLnBrk="1" hangingPunct="1">
              <a:buFont typeface="Wingdings" charset="2"/>
              <a:buChar char="ü"/>
            </a:pPr>
            <a:endParaRPr lang="en-CA" sz="400" b="1" dirty="0">
              <a:latin typeface="Arial" panose="020B0604020202020204" pitchFamily="34" charset="0"/>
              <a:cs typeface="Arial" panose="020B0604020202020204" pitchFamily="34" charset="0"/>
            </a:endParaRPr>
          </a:p>
          <a:p>
            <a:pPr eaLnBrk="1" hangingPunct="1"/>
            <a:endParaRPr lang="en-CA" sz="2800" b="1" dirty="0">
              <a:latin typeface="Arial" panose="020B0604020202020204" pitchFamily="34" charset="0"/>
              <a:cs typeface="Arial" panose="020B0604020202020204" pitchFamily="34" charset="0"/>
            </a:endParaRPr>
          </a:p>
          <a:p>
            <a:pPr eaLnBrk="1" hangingPunct="1"/>
            <a:r>
              <a:rPr lang="en-CA" sz="2800" b="1" dirty="0">
                <a:latin typeface="Arial" panose="020B0604020202020204" pitchFamily="34" charset="0"/>
                <a:cs typeface="Arial" panose="020B0604020202020204" pitchFamily="34" charset="0"/>
              </a:rPr>
              <a:t>Don’t touch any part of your head while eating.</a:t>
            </a:r>
          </a:p>
          <a:p>
            <a:pPr eaLnBrk="1" hangingPunct="1">
              <a:buFont typeface="Wingdings" charset="2"/>
              <a:buChar char="ü"/>
            </a:pPr>
            <a:endParaRPr lang="en-CA" sz="1050" b="1" dirty="0">
              <a:latin typeface="Arial" panose="020B0604020202020204" pitchFamily="34" charset="0"/>
              <a:cs typeface="Arial" panose="020B0604020202020204" pitchFamily="34" charset="0"/>
            </a:endParaRPr>
          </a:p>
          <a:p>
            <a:pPr eaLnBrk="1" hangingPunct="1">
              <a:buFont typeface="Wingdings" charset="2"/>
              <a:buChar char="ü"/>
            </a:pPr>
            <a:endParaRPr lang="en-CA" sz="400" b="1" dirty="0">
              <a:latin typeface="Arial" panose="020B0604020202020204" pitchFamily="34" charset="0"/>
              <a:cs typeface="Arial" panose="020B0604020202020204" pitchFamily="34" charset="0"/>
            </a:endParaRPr>
          </a:p>
          <a:p>
            <a:pPr eaLnBrk="1" hangingPunct="1"/>
            <a:endParaRPr lang="en-CA" sz="2800" b="1" dirty="0">
              <a:latin typeface="Arial" panose="020B0604020202020204" pitchFamily="34" charset="0"/>
              <a:cs typeface="Arial" panose="020B0604020202020204" pitchFamily="34" charset="0"/>
            </a:endParaRPr>
          </a:p>
          <a:p>
            <a:pPr eaLnBrk="1" hangingPunct="1"/>
            <a:r>
              <a:rPr lang="en-CA" sz="2800" b="1" dirty="0">
                <a:latin typeface="Arial" panose="020B0604020202020204" pitchFamily="34" charset="0"/>
                <a:cs typeface="Arial" panose="020B0604020202020204" pitchFamily="34" charset="0"/>
              </a:rPr>
              <a:t>You can refuse a dish with a polite “no thank you”; you don’t need to give an explanation.</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28" y="3461438"/>
            <a:ext cx="431428" cy="41307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28" y="4511015"/>
            <a:ext cx="431428" cy="413070"/>
          </a:xfrm>
          <a:prstGeom prst="rect">
            <a:avLst/>
          </a:prstGeom>
        </p:spPr>
      </p:pic>
      <p:grpSp>
        <p:nvGrpSpPr>
          <p:cNvPr id="23"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4" name="Rectangle 23">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5"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6"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7"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8"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9"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14710532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36">
            <a:extLst>
              <a:ext uri="{FF2B5EF4-FFF2-40B4-BE49-F238E27FC236}">
                <a16:creationId xmlns:a16="http://schemas.microsoft.com/office/drawing/2014/main" id="{8241DB97-2A16-0140-8730-41A1DF5C87DC}"/>
              </a:ext>
            </a:extLst>
          </p:cNvPr>
          <p:cNvSpPr>
            <a:spLocks noChangeArrowheads="1"/>
          </p:cNvSpPr>
          <p:nvPr/>
        </p:nvSpPr>
        <p:spPr bwMode="auto">
          <a:xfrm>
            <a:off x="841375" y="2938463"/>
            <a:ext cx="4427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TODAYS </a:t>
            </a:r>
            <a:r>
              <a:rPr lang="en-US" altLang="en-US" sz="3200" b="1">
                <a:solidFill>
                  <a:srgbClr val="6B9EA5"/>
                </a:solidFill>
                <a:latin typeface="Arial" panose="020B0604020202020204" pitchFamily="34" charset="0"/>
                <a:cs typeface="Arial" panose="020B0604020202020204" pitchFamily="34" charset="0"/>
              </a:rPr>
              <a:t>WORKSHOP</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14339" name="Group 33">
            <a:extLst>
              <a:ext uri="{FF2B5EF4-FFF2-40B4-BE49-F238E27FC236}">
                <a16:creationId xmlns:a16="http://schemas.microsoft.com/office/drawing/2014/main" id="{C90A841E-986F-784A-9118-D2F97ECDE14E}"/>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id="{2FB1FEB1-2737-D14C-9AB6-C56D575D1F8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14343" name="TextBox 35">
              <a:extLst>
                <a:ext uri="{FF2B5EF4-FFF2-40B4-BE49-F238E27FC236}">
                  <a16:creationId xmlns:a16="http://schemas.microsoft.com/office/drawing/2014/main" id="{CC1BCECB-8335-D34F-AAFF-BFC322F3051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6D2D253C-49D5-5F4C-B0E1-D646E4C22BCC}" type="slidenum">
                <a:rPr lang="id-ID" altLang="en-US" sz="1200" b="1">
                  <a:solidFill>
                    <a:schemeClr val="bg1"/>
                  </a:solidFill>
                  <a:latin typeface="Raleway" panose="020B0503030101060003" pitchFamily="34" charset="77"/>
                </a:rPr>
                <a:pPr algn="ctr" eaLnBrk="1" hangingPunct="1"/>
                <a:t>5</a:t>
              </a:fld>
              <a:endParaRPr lang="id-ID" altLang="en-US" sz="1200">
                <a:solidFill>
                  <a:schemeClr val="bg1"/>
                </a:solidFill>
                <a:latin typeface="Raleway" panose="020B0503030101060003" pitchFamily="34" charset="77"/>
              </a:endParaRPr>
            </a:p>
          </p:txBody>
        </p:sp>
      </p:grpSp>
      <p:sp>
        <p:nvSpPr>
          <p:cNvPr id="14340" name="Rectangle 38">
            <a:extLst>
              <a:ext uri="{FF2B5EF4-FFF2-40B4-BE49-F238E27FC236}">
                <a16:creationId xmlns:a16="http://schemas.microsoft.com/office/drawing/2014/main" id="{D9E302AF-578E-8E40-A9A8-F5E1CDA570D7}"/>
              </a:ext>
            </a:extLst>
          </p:cNvPr>
          <p:cNvSpPr>
            <a:spLocks noChangeArrowheads="1"/>
          </p:cNvSpPr>
          <p:nvPr/>
        </p:nvSpPr>
        <p:spPr bwMode="auto">
          <a:xfrm>
            <a:off x="1537236" y="3474751"/>
            <a:ext cx="28707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CA" altLang="en-US" sz="3200" dirty="0">
                <a:latin typeface="Arial" panose="020B0604020202020204" pitchFamily="34" charset="0"/>
                <a:cs typeface="Arial" panose="020B0604020202020204" pitchFamily="34" charset="0"/>
              </a:rPr>
              <a:t>Table Manners</a:t>
            </a:r>
          </a:p>
        </p:txBody>
      </p:sp>
      <p:pic>
        <p:nvPicPr>
          <p:cNvPr id="7" name="Picture Placeholder 6">
            <a:extLst>
              <a:ext uri="{FF2B5EF4-FFF2-40B4-BE49-F238E27FC236}">
                <a16:creationId xmlns:a16="http://schemas.microsoft.com/office/drawing/2014/main" id="{74441C19-D7AA-1346-8269-DD1BBBA54AF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6877042" y="1290017"/>
            <a:ext cx="3719998" cy="3719998"/>
          </a:xfrm>
        </p:spPr>
      </p:pic>
      <p:grpSp>
        <p:nvGrpSpPr>
          <p:cNvPr id="23"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4" name="Rectangle 23">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6"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8"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0"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1"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2"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67267291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056481" y="1914333"/>
            <a:ext cx="10786269" cy="3108543"/>
          </a:xfrm>
          <a:prstGeom prst="rect">
            <a:avLst/>
          </a:prstGeom>
          <a:noFill/>
        </p:spPr>
        <p:txBody>
          <a:bodyPr wrap="square" rtlCol="0">
            <a:spAutoFit/>
          </a:bodyPr>
          <a:lstStyle/>
          <a:p>
            <a:pPr eaLnBrk="1" hangingPunct="1"/>
            <a:r>
              <a:rPr lang="en-CA" sz="2800" b="1" dirty="0">
                <a:latin typeface="Arial" panose="020B0604020202020204" pitchFamily="34" charset="0"/>
                <a:cs typeface="Arial" panose="020B0604020202020204" pitchFamily="34" charset="0"/>
              </a:rPr>
              <a:t>Do not reach for food; ask the closest diner to pass it to you. </a:t>
            </a:r>
          </a:p>
          <a:p>
            <a:pPr eaLnBrk="1" hangingPunct="1">
              <a:buFont typeface="Wingdings" charset="2"/>
              <a:buChar char="ü"/>
            </a:pPr>
            <a:endParaRPr lang="en-CA" sz="2800" b="1" dirty="0">
              <a:latin typeface="Arial" panose="020B0604020202020204" pitchFamily="34" charset="0"/>
              <a:cs typeface="Arial" panose="020B0604020202020204" pitchFamily="34" charset="0"/>
            </a:endParaRPr>
          </a:p>
          <a:p>
            <a:pPr eaLnBrk="1" hangingPunct="1"/>
            <a:r>
              <a:rPr lang="en-CA" sz="2800" b="1" dirty="0">
                <a:latin typeface="Arial" panose="020B0604020202020204" pitchFamily="34" charset="0"/>
                <a:cs typeface="Arial" panose="020B0604020202020204" pitchFamily="34" charset="0"/>
              </a:rPr>
              <a:t>If the food is served for you, eat what you can and leave the rest.</a:t>
            </a:r>
          </a:p>
          <a:p>
            <a:pPr eaLnBrk="1" hangingPunct="1">
              <a:buFont typeface="Wingdings" charset="2"/>
              <a:buChar char="ü"/>
            </a:pPr>
            <a:endParaRPr lang="en-CA" sz="2800" b="1" dirty="0">
              <a:latin typeface="Arial" panose="020B0604020202020204" pitchFamily="34" charset="0"/>
              <a:cs typeface="Arial" panose="020B0604020202020204" pitchFamily="34" charset="0"/>
            </a:endParaRPr>
          </a:p>
          <a:p>
            <a:pPr eaLnBrk="1" hangingPunct="1"/>
            <a:r>
              <a:rPr lang="en-US" sz="2800" b="1" dirty="0">
                <a:latin typeface="Arial" panose="020B0604020202020204" pitchFamily="34" charset="0"/>
                <a:cs typeface="Arial" panose="020B0604020202020204" pitchFamily="34" charset="0"/>
              </a:rPr>
              <a:t>Do not speak with food in your mouth.</a:t>
            </a:r>
          </a:p>
          <a:p>
            <a:pPr eaLnBrk="1" hangingPunct="1">
              <a:buFont typeface="Wingdings" charset="2"/>
              <a:buChar char="ü"/>
            </a:pPr>
            <a:endParaRPr lang="en-US" sz="2800" b="1" dirty="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28" y="2806652"/>
            <a:ext cx="431428" cy="413070"/>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28" y="4091915"/>
            <a:ext cx="431428" cy="41307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28" y="1961914"/>
            <a:ext cx="431428" cy="413070"/>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432826"/>
            <a:ext cx="6705600" cy="865238"/>
          </a:xfrm>
          <a:prstGeom prst="rect">
            <a:avLst/>
          </a:prstGeom>
        </p:spPr>
      </p:pic>
      <p:sp>
        <p:nvSpPr>
          <p:cNvPr id="26" name="Rectangle 25"/>
          <p:cNvSpPr/>
          <p:nvPr/>
        </p:nvSpPr>
        <p:spPr>
          <a:xfrm>
            <a:off x="3263622" y="542733"/>
            <a:ext cx="5664756" cy="646331"/>
          </a:xfrm>
          <a:prstGeom prst="rect">
            <a:avLst/>
          </a:prstGeom>
        </p:spPr>
        <p:txBody>
          <a:bodyPr wrap="none">
            <a:spAutoFit/>
          </a:bodyPr>
          <a:lstStyle/>
          <a:p>
            <a:r>
              <a:rPr lang="en-CA" sz="3600" b="1" dirty="0">
                <a:solidFill>
                  <a:srgbClr val="000000"/>
                </a:solidFill>
                <a:latin typeface="Arial" panose="020B0604020202020204" pitchFamily="34" charset="0"/>
                <a:cs typeface="Arial" panose="020B0604020202020204" pitchFamily="34" charset="0"/>
              </a:rPr>
              <a:t>MORE </a:t>
            </a:r>
            <a:r>
              <a:rPr lang="en-CA" sz="3600" b="1" dirty="0">
                <a:solidFill>
                  <a:srgbClr val="6B9EA5"/>
                </a:solidFill>
                <a:latin typeface="Arial" panose="020B0604020202020204" pitchFamily="34" charset="0"/>
                <a:cs typeface="Arial" panose="020B0604020202020204" pitchFamily="34" charset="0"/>
              </a:rPr>
              <a:t>TABLE</a:t>
            </a:r>
            <a:r>
              <a:rPr lang="en-CA" sz="3600" b="1" dirty="0">
                <a:solidFill>
                  <a:srgbClr val="000000"/>
                </a:solidFill>
                <a:latin typeface="Arial" panose="020B0604020202020204" pitchFamily="34" charset="0"/>
                <a:cs typeface="Arial" panose="020B0604020202020204" pitchFamily="34" charset="0"/>
              </a:rPr>
              <a:t> </a:t>
            </a:r>
            <a:r>
              <a:rPr lang="en-CA" sz="3600" b="1" dirty="0">
                <a:solidFill>
                  <a:srgbClr val="6B9EA5"/>
                </a:solidFill>
                <a:latin typeface="Arial" panose="020B0604020202020204" pitchFamily="34" charset="0"/>
                <a:cs typeface="Arial" panose="020B0604020202020204" pitchFamily="34" charset="0"/>
              </a:rPr>
              <a:t>MANNERS</a:t>
            </a:r>
            <a:endParaRPr lang="en-US" sz="3600" dirty="0">
              <a:solidFill>
                <a:srgbClr val="6B9EA5"/>
              </a:solidFill>
              <a:latin typeface="Arial" panose="020B0604020202020204" pitchFamily="34" charset="0"/>
              <a:cs typeface="Arial" panose="020B0604020202020204" pitchFamily="34" charset="0"/>
            </a:endParaRPr>
          </a:p>
        </p:txBody>
      </p:sp>
      <p:grpSp>
        <p:nvGrpSpPr>
          <p:cNvPr id="27" name="Group 8">
            <a:extLst>
              <a:ext uri="{FF2B5EF4-FFF2-40B4-BE49-F238E27FC236}">
                <a16:creationId xmlns:a16="http://schemas.microsoft.com/office/drawing/2014/main" id="{DD5698D0-5DD7-4E40-9EBD-C387BB8168E7}"/>
              </a:ext>
            </a:extLst>
          </p:cNvPr>
          <p:cNvGrpSpPr>
            <a:grpSpLocks/>
          </p:cNvGrpSpPr>
          <p:nvPr/>
        </p:nvGrpSpPr>
        <p:grpSpPr bwMode="auto">
          <a:xfrm>
            <a:off x="11701528" y="9525"/>
            <a:ext cx="548793" cy="369296"/>
            <a:chOff x="11701897" y="8736"/>
            <a:chExt cx="549042" cy="370295"/>
          </a:xfrm>
        </p:grpSpPr>
        <p:sp>
          <p:nvSpPr>
            <p:cNvPr id="28" name="Teardrop 27">
              <a:extLst>
                <a:ext uri="{FF2B5EF4-FFF2-40B4-BE49-F238E27FC236}">
                  <a16:creationId xmlns:a16="http://schemas.microsoft.com/office/drawing/2014/main" id="{6173F979-B5C0-6544-8E9D-2F18AA874B3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9" name="TextBox 20">
              <a:extLst>
                <a:ext uri="{FF2B5EF4-FFF2-40B4-BE49-F238E27FC236}">
                  <a16:creationId xmlns:a16="http://schemas.microsoft.com/office/drawing/2014/main" id="{4F0F9CC5-6914-0A4A-8C4D-8D220A7918FB}"/>
                </a:ext>
              </a:extLst>
            </p:cNvPr>
            <p:cNvSpPr txBox="1">
              <a:spLocks noChangeArrowheads="1"/>
            </p:cNvSpPr>
            <p:nvPr/>
          </p:nvSpPr>
          <p:spPr bwMode="auto">
            <a:xfrm>
              <a:off x="11701897" y="8736"/>
              <a:ext cx="549042"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00" b="1" dirty="0">
                  <a:solidFill>
                    <a:schemeClr val="bg1"/>
                  </a:solidFill>
                  <a:latin typeface="Raleway" panose="020B0503030101060003" pitchFamily="34" charset="77"/>
                </a:rPr>
                <a:t>50</a:t>
              </a:r>
              <a:endParaRPr lang="id-ID" altLang="en-US" sz="1200" dirty="0">
                <a:solidFill>
                  <a:schemeClr val="bg1"/>
                </a:solidFill>
                <a:latin typeface="Raleway" panose="020B0503030101060003" pitchFamily="34" charset="77"/>
              </a:endParaRPr>
            </a:p>
          </p:txBody>
        </p:sp>
      </p:grpSp>
      <p:grpSp>
        <p:nvGrpSpPr>
          <p:cNvPr id="36"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37" name="Rectangle 36">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8"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39"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0"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1"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42"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884077651"/>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56481" y="1914333"/>
            <a:ext cx="10786269" cy="3539430"/>
          </a:xfrm>
          <a:prstGeom prst="rect">
            <a:avLst/>
          </a:prstGeom>
          <a:noFill/>
        </p:spPr>
        <p:txBody>
          <a:bodyPr wrap="square" rtlCol="0">
            <a:spAutoFit/>
          </a:bodyPr>
          <a:lstStyle/>
          <a:p>
            <a:pPr eaLnBrk="1" hangingPunct="1"/>
            <a:r>
              <a:rPr lang="en-US" sz="2800" b="1" dirty="0">
                <a:latin typeface="Arial" panose="020B0604020202020204" pitchFamily="34" charset="0"/>
                <a:cs typeface="Arial" panose="020B0604020202020204" pitchFamily="34" charset="0"/>
              </a:rPr>
              <a:t>Don’t drink with food in your mouth.</a:t>
            </a:r>
          </a:p>
          <a:p>
            <a:pPr eaLnBrk="1" hangingPunct="1">
              <a:buFont typeface="Wingdings" charset="2"/>
              <a:buChar char="ü"/>
            </a:pPr>
            <a:endParaRPr lang="en-US" sz="2800" b="1" dirty="0">
              <a:latin typeface="Arial" panose="020B0604020202020204" pitchFamily="34" charset="0"/>
              <a:cs typeface="Arial" panose="020B0604020202020204" pitchFamily="34" charset="0"/>
            </a:endParaRPr>
          </a:p>
          <a:p>
            <a:pPr eaLnBrk="1" hangingPunct="1"/>
            <a:r>
              <a:rPr lang="en-US" sz="2800" b="1" dirty="0">
                <a:latin typeface="Arial" panose="020B0604020202020204" pitchFamily="34" charset="0"/>
                <a:cs typeface="Arial" panose="020B0604020202020204" pitchFamily="34" charset="0"/>
              </a:rPr>
              <a:t>Don’t chew with your mouth open.</a:t>
            </a:r>
          </a:p>
          <a:p>
            <a:pPr eaLnBrk="1" hangingPunct="1">
              <a:buFont typeface="Wingdings" charset="2"/>
              <a:buChar char="ü"/>
            </a:pPr>
            <a:endParaRPr lang="en-US" sz="2800" b="1" dirty="0">
              <a:latin typeface="Arial" panose="020B0604020202020204" pitchFamily="34" charset="0"/>
              <a:cs typeface="Arial" panose="020B0604020202020204" pitchFamily="34" charset="0"/>
            </a:endParaRPr>
          </a:p>
          <a:p>
            <a:pPr eaLnBrk="1" hangingPunct="1"/>
            <a:r>
              <a:rPr lang="en-US" sz="2800" b="1" dirty="0">
                <a:latin typeface="Arial" panose="020B0604020202020204" pitchFamily="34" charset="0"/>
                <a:cs typeface="Arial" panose="020B0604020202020204" pitchFamily="34" charset="0"/>
              </a:rPr>
              <a:t>Eat quietly; avoid slurping, smacking, etc.</a:t>
            </a:r>
          </a:p>
          <a:p>
            <a:pPr eaLnBrk="1" hangingPunct="1">
              <a:buFont typeface="Wingdings" charset="2"/>
              <a:buChar char="ü"/>
            </a:pPr>
            <a:endParaRPr lang="en-US" sz="2800" b="1" dirty="0">
              <a:latin typeface="Arial" panose="020B0604020202020204" pitchFamily="34" charset="0"/>
              <a:cs typeface="Arial" panose="020B0604020202020204" pitchFamily="34" charset="0"/>
            </a:endParaRPr>
          </a:p>
          <a:p>
            <a:pPr eaLnBrk="1" hangingPunct="1"/>
            <a:r>
              <a:rPr lang="en-US" sz="2800" b="1" dirty="0">
                <a:latin typeface="Arial" panose="020B0604020202020204" pitchFamily="34" charset="0"/>
                <a:cs typeface="Arial" panose="020B0604020202020204" pitchFamily="34" charset="0"/>
              </a:rPr>
              <a:t>Wipe your fingers on your napkin; blot your mouth with a corner of the napkin.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28" y="2806652"/>
            <a:ext cx="431428" cy="41307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28" y="3651390"/>
            <a:ext cx="431428" cy="41307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28" y="1961914"/>
            <a:ext cx="431428" cy="41307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053" y="4496128"/>
            <a:ext cx="431428" cy="41307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432826"/>
            <a:ext cx="6705600" cy="865238"/>
          </a:xfrm>
          <a:prstGeom prst="rect">
            <a:avLst/>
          </a:prstGeom>
        </p:spPr>
      </p:pic>
      <p:sp>
        <p:nvSpPr>
          <p:cNvPr id="14" name="Rectangle 13"/>
          <p:cNvSpPr/>
          <p:nvPr/>
        </p:nvSpPr>
        <p:spPr>
          <a:xfrm>
            <a:off x="3263622" y="542733"/>
            <a:ext cx="5664756" cy="646331"/>
          </a:xfrm>
          <a:prstGeom prst="rect">
            <a:avLst/>
          </a:prstGeom>
        </p:spPr>
        <p:txBody>
          <a:bodyPr wrap="none">
            <a:spAutoFit/>
          </a:bodyPr>
          <a:lstStyle/>
          <a:p>
            <a:r>
              <a:rPr lang="en-CA" sz="3600" b="1" dirty="0">
                <a:solidFill>
                  <a:srgbClr val="000000"/>
                </a:solidFill>
                <a:latin typeface="Arial" panose="020B0604020202020204" pitchFamily="34" charset="0"/>
                <a:cs typeface="Arial" panose="020B0604020202020204" pitchFamily="34" charset="0"/>
              </a:rPr>
              <a:t>MORE </a:t>
            </a:r>
            <a:r>
              <a:rPr lang="en-CA" sz="3600" b="1" dirty="0">
                <a:solidFill>
                  <a:srgbClr val="6B9EA5"/>
                </a:solidFill>
                <a:latin typeface="Arial" panose="020B0604020202020204" pitchFamily="34" charset="0"/>
                <a:cs typeface="Arial" panose="020B0604020202020204" pitchFamily="34" charset="0"/>
              </a:rPr>
              <a:t>TABLE</a:t>
            </a:r>
            <a:r>
              <a:rPr lang="en-CA" sz="3600" b="1" dirty="0">
                <a:solidFill>
                  <a:srgbClr val="000000"/>
                </a:solidFill>
                <a:latin typeface="Arial" panose="020B0604020202020204" pitchFamily="34" charset="0"/>
                <a:cs typeface="Arial" panose="020B0604020202020204" pitchFamily="34" charset="0"/>
              </a:rPr>
              <a:t> </a:t>
            </a:r>
            <a:r>
              <a:rPr lang="en-CA" sz="3600" b="1" dirty="0">
                <a:solidFill>
                  <a:srgbClr val="6B9EA5"/>
                </a:solidFill>
                <a:latin typeface="Arial" panose="020B0604020202020204" pitchFamily="34" charset="0"/>
                <a:cs typeface="Arial" panose="020B0604020202020204" pitchFamily="34" charset="0"/>
              </a:rPr>
              <a:t>MANNERS</a:t>
            </a:r>
            <a:endParaRPr lang="en-US" sz="3600" dirty="0">
              <a:solidFill>
                <a:srgbClr val="6B9EA5"/>
              </a:solidFill>
              <a:latin typeface="Arial" panose="020B0604020202020204" pitchFamily="34" charset="0"/>
              <a:cs typeface="Arial" panose="020B0604020202020204" pitchFamily="34" charset="0"/>
            </a:endParaRPr>
          </a:p>
        </p:txBody>
      </p:sp>
      <p:grpSp>
        <p:nvGrpSpPr>
          <p:cNvPr id="15" name="Group 8">
            <a:extLst>
              <a:ext uri="{FF2B5EF4-FFF2-40B4-BE49-F238E27FC236}">
                <a16:creationId xmlns:a16="http://schemas.microsoft.com/office/drawing/2014/main" id="{DD5698D0-5DD7-4E40-9EBD-C387BB8168E7}"/>
              </a:ext>
            </a:extLst>
          </p:cNvPr>
          <p:cNvGrpSpPr>
            <a:grpSpLocks/>
          </p:cNvGrpSpPr>
          <p:nvPr/>
        </p:nvGrpSpPr>
        <p:grpSpPr bwMode="auto">
          <a:xfrm>
            <a:off x="11699407" y="9525"/>
            <a:ext cx="529557" cy="369296"/>
            <a:chOff x="11699791" y="8736"/>
            <a:chExt cx="529798" cy="370295"/>
          </a:xfrm>
        </p:grpSpPr>
        <p:sp>
          <p:nvSpPr>
            <p:cNvPr id="16" name="Teardrop 15">
              <a:extLst>
                <a:ext uri="{FF2B5EF4-FFF2-40B4-BE49-F238E27FC236}">
                  <a16:creationId xmlns:a16="http://schemas.microsoft.com/office/drawing/2014/main" id="{6173F979-B5C0-6544-8E9D-2F18AA874B3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7" name="TextBox 20">
              <a:extLst>
                <a:ext uri="{FF2B5EF4-FFF2-40B4-BE49-F238E27FC236}">
                  <a16:creationId xmlns:a16="http://schemas.microsoft.com/office/drawing/2014/main" id="{4F0F9CC5-6914-0A4A-8C4D-8D220A7918FB}"/>
                </a:ext>
              </a:extLst>
            </p:cNvPr>
            <p:cNvSpPr txBox="1">
              <a:spLocks noChangeArrowheads="1"/>
            </p:cNvSpPr>
            <p:nvPr/>
          </p:nvSpPr>
          <p:spPr bwMode="auto">
            <a:xfrm>
              <a:off x="11699791" y="8736"/>
              <a:ext cx="529798"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00" b="1" dirty="0">
                  <a:solidFill>
                    <a:schemeClr val="bg1"/>
                  </a:solidFill>
                  <a:latin typeface="Raleway" panose="020B0503030101060003" pitchFamily="34" charset="77"/>
                </a:rPr>
                <a:t>51</a:t>
              </a:r>
              <a:endParaRPr lang="id-ID" altLang="en-US" sz="1200" dirty="0">
                <a:solidFill>
                  <a:schemeClr val="bg1"/>
                </a:solidFill>
                <a:latin typeface="Raleway" panose="020B0503030101060003" pitchFamily="34" charset="77"/>
              </a:endParaRPr>
            </a:p>
          </p:txBody>
        </p:sp>
      </p:grpSp>
      <p:grpSp>
        <p:nvGrpSpPr>
          <p:cNvPr id="26"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7" name="Rectangle 26">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8"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9"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0"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1"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2"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4143892831"/>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9" name="Group 8">
            <a:extLst>
              <a:ext uri="{FF2B5EF4-FFF2-40B4-BE49-F238E27FC236}">
                <a16:creationId xmlns:a16="http://schemas.microsoft.com/office/drawing/2014/main" id="{ED569894-F9E6-D04B-8FCF-44FAD6527D5D}"/>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F2AEF184-CADD-CC47-B8F6-76FC0F6AA5A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7591" name="TextBox 20">
              <a:extLst>
                <a:ext uri="{FF2B5EF4-FFF2-40B4-BE49-F238E27FC236}">
                  <a16:creationId xmlns:a16="http://schemas.microsoft.com/office/drawing/2014/main" id="{BE1784DB-CE3C-B042-B530-F0B2FECC20B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AD8A5B64-4C89-4546-B77B-564D756E2295}" type="slidenum">
                <a:rPr lang="id-ID" altLang="en-US" sz="1200" b="1">
                  <a:solidFill>
                    <a:schemeClr val="bg1"/>
                  </a:solidFill>
                  <a:latin typeface="Raleway" panose="020B0503030101060003" pitchFamily="34" charset="77"/>
                </a:rPr>
                <a:pPr algn="ctr" eaLnBrk="1" hangingPunct="1"/>
                <a:t>52</a:t>
              </a:fld>
              <a:endParaRPr lang="id-ID" altLang="en-US" sz="1200">
                <a:solidFill>
                  <a:schemeClr val="bg1"/>
                </a:solidFill>
                <a:latin typeface="Raleway" panose="020B0503030101060003" pitchFamily="34" charset="77"/>
              </a:endParaRPr>
            </a:p>
          </p:txBody>
        </p:sp>
      </p:grpSp>
      <p:sp>
        <p:nvSpPr>
          <p:cNvPr id="12" name="TextBox 11"/>
          <p:cNvSpPr txBox="1"/>
          <p:nvPr/>
        </p:nvSpPr>
        <p:spPr>
          <a:xfrm>
            <a:off x="1056481" y="1914333"/>
            <a:ext cx="10786269" cy="4401205"/>
          </a:xfrm>
          <a:prstGeom prst="rect">
            <a:avLst/>
          </a:prstGeom>
          <a:noFill/>
        </p:spPr>
        <p:txBody>
          <a:bodyPr wrap="square" rtlCol="0">
            <a:spAutoFit/>
          </a:bodyPr>
          <a:lstStyle/>
          <a:p>
            <a:pPr eaLnBrk="1" hangingPunct="1"/>
            <a:r>
              <a:rPr lang="en-US" sz="2800" b="1" dirty="0">
                <a:latin typeface="Arial" panose="020B0604020202020204" pitchFamily="34" charset="0"/>
                <a:cs typeface="Arial" panose="020B0604020202020204" pitchFamily="34" charset="0"/>
              </a:rPr>
              <a:t>Don’t push your empty plate away from you.</a:t>
            </a:r>
          </a:p>
          <a:p>
            <a:pPr eaLnBrk="1" hangingPunct="1"/>
            <a:endParaRPr lang="en-US" sz="2800" b="1" dirty="0">
              <a:latin typeface="Arial" panose="020B0604020202020204" pitchFamily="34" charset="0"/>
              <a:cs typeface="Arial" panose="020B0604020202020204" pitchFamily="34" charset="0"/>
            </a:endParaRPr>
          </a:p>
          <a:p>
            <a:pPr eaLnBrk="1" hangingPunct="1"/>
            <a:r>
              <a:rPr lang="en-US" sz="2800" b="1" dirty="0">
                <a:latin typeface="Arial" panose="020B0604020202020204" pitchFamily="34" charset="0"/>
                <a:cs typeface="Arial" panose="020B0604020202020204" pitchFamily="34" charset="0"/>
              </a:rPr>
              <a:t>Elbows may be placed on the table only when the meal if finished and plates have been cleared.</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If something is stuck in your teeth, don’t pick your teeth at the table.</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Once a piece of cutlery is picked up it is never put back on the table. It rests on the edge of the plate.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28" y="2806652"/>
            <a:ext cx="431428" cy="41307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28" y="4089972"/>
            <a:ext cx="431428" cy="41307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28" y="1961914"/>
            <a:ext cx="431428" cy="41307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053" y="5347780"/>
            <a:ext cx="431428" cy="41307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432826"/>
            <a:ext cx="6705600" cy="865238"/>
          </a:xfrm>
          <a:prstGeom prst="rect">
            <a:avLst/>
          </a:prstGeom>
        </p:spPr>
      </p:pic>
      <p:sp>
        <p:nvSpPr>
          <p:cNvPr id="18" name="Rectangle 17"/>
          <p:cNvSpPr/>
          <p:nvPr/>
        </p:nvSpPr>
        <p:spPr>
          <a:xfrm>
            <a:off x="3263622" y="542733"/>
            <a:ext cx="5664756" cy="646331"/>
          </a:xfrm>
          <a:prstGeom prst="rect">
            <a:avLst/>
          </a:prstGeom>
        </p:spPr>
        <p:txBody>
          <a:bodyPr wrap="none">
            <a:spAutoFit/>
          </a:bodyPr>
          <a:lstStyle/>
          <a:p>
            <a:r>
              <a:rPr lang="en-CA" sz="3600" b="1" dirty="0">
                <a:solidFill>
                  <a:srgbClr val="000000"/>
                </a:solidFill>
                <a:latin typeface="Arial" panose="020B0604020202020204" pitchFamily="34" charset="0"/>
                <a:cs typeface="Arial" panose="020B0604020202020204" pitchFamily="34" charset="0"/>
              </a:rPr>
              <a:t>MORE </a:t>
            </a:r>
            <a:r>
              <a:rPr lang="en-CA" sz="3600" b="1" dirty="0">
                <a:solidFill>
                  <a:srgbClr val="6B9EA5"/>
                </a:solidFill>
                <a:latin typeface="Arial" panose="020B0604020202020204" pitchFamily="34" charset="0"/>
                <a:cs typeface="Arial" panose="020B0604020202020204" pitchFamily="34" charset="0"/>
              </a:rPr>
              <a:t>TABLE</a:t>
            </a:r>
            <a:r>
              <a:rPr lang="en-CA" sz="3600" b="1" dirty="0">
                <a:solidFill>
                  <a:srgbClr val="000000"/>
                </a:solidFill>
                <a:latin typeface="Arial" panose="020B0604020202020204" pitchFamily="34" charset="0"/>
                <a:cs typeface="Arial" panose="020B0604020202020204" pitchFamily="34" charset="0"/>
              </a:rPr>
              <a:t> </a:t>
            </a:r>
            <a:r>
              <a:rPr lang="en-CA" sz="3600" b="1" dirty="0">
                <a:solidFill>
                  <a:srgbClr val="6B9EA5"/>
                </a:solidFill>
                <a:latin typeface="Arial" panose="020B0604020202020204" pitchFamily="34" charset="0"/>
                <a:cs typeface="Arial" panose="020B0604020202020204" pitchFamily="34" charset="0"/>
              </a:rPr>
              <a:t>MANNERS</a:t>
            </a:r>
            <a:endParaRPr lang="en-US" sz="3600" dirty="0">
              <a:solidFill>
                <a:srgbClr val="6B9EA5"/>
              </a:solidFill>
              <a:latin typeface="Arial" panose="020B0604020202020204" pitchFamily="34" charset="0"/>
              <a:cs typeface="Arial" panose="020B0604020202020204" pitchFamily="34" charset="0"/>
            </a:endParaRPr>
          </a:p>
        </p:txBody>
      </p:sp>
      <p:grpSp>
        <p:nvGrpSpPr>
          <p:cNvPr id="27"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8" name="Rectangle 27">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9"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30"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1"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2"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3"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877226677"/>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B081F557-342A-8B42-A569-2A7CBFCA7245}"/>
              </a:ext>
            </a:extLst>
          </p:cNvPr>
          <p:cNvSpPr txBox="1">
            <a:spLocks/>
          </p:cNvSpPr>
          <p:nvPr/>
        </p:nvSpPr>
        <p:spPr bwMode="auto">
          <a:xfrm>
            <a:off x="609600" y="271463"/>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ＭＳ Ｐゴシック" panose="020B0600070205080204"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9pPr>
          </a:lstStyle>
          <a:p>
            <a:pPr algn="ctr"/>
            <a:r>
              <a:rPr lang="en-US" altLang="en-US" b="1" dirty="0">
                <a:latin typeface="Arial" panose="020B0604020202020204" pitchFamily="34" charset="0"/>
                <a:cs typeface="Arial" panose="020B0604020202020204" pitchFamily="34" charset="0"/>
              </a:rPr>
              <a:t>SOUP </a:t>
            </a:r>
            <a:r>
              <a:rPr lang="en-US" altLang="en-US" b="1" dirty="0">
                <a:solidFill>
                  <a:srgbClr val="6B9EA5"/>
                </a:solidFill>
                <a:latin typeface="Arial" panose="020B0604020202020204" pitchFamily="34" charset="0"/>
                <a:cs typeface="Arial" panose="020B0604020202020204" pitchFamily="34" charset="0"/>
              </a:rPr>
              <a:t>COURSE</a:t>
            </a:r>
            <a:endParaRPr lang="en-US" altLang="en-US" dirty="0"/>
          </a:p>
        </p:txBody>
      </p:sp>
      <p:grpSp>
        <p:nvGrpSpPr>
          <p:cNvPr id="68613" name="Group 8">
            <a:extLst>
              <a:ext uri="{FF2B5EF4-FFF2-40B4-BE49-F238E27FC236}">
                <a16:creationId xmlns:a16="http://schemas.microsoft.com/office/drawing/2014/main" id="{B964C102-83FC-0641-8AC1-465EB2409B82}"/>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2C689AAE-17C3-984D-8758-E1CB1F9A306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8615" name="TextBox 20">
              <a:extLst>
                <a:ext uri="{FF2B5EF4-FFF2-40B4-BE49-F238E27FC236}">
                  <a16:creationId xmlns:a16="http://schemas.microsoft.com/office/drawing/2014/main" id="{9BBE1245-7AFE-C24E-BF93-029299578AA3}"/>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9E7B630-E9A2-6F4B-B9A0-EC75AF541B53}" type="slidenum">
                <a:rPr lang="id-ID" altLang="en-US" sz="1200" b="1">
                  <a:solidFill>
                    <a:schemeClr val="bg1"/>
                  </a:solidFill>
                  <a:latin typeface="Raleway" panose="020B0503030101060003" pitchFamily="34" charset="77"/>
                </a:rPr>
                <a:pPr algn="ctr" eaLnBrk="1" hangingPunct="1"/>
                <a:t>53</a:t>
              </a:fld>
              <a:endParaRPr lang="id-ID" altLang="en-US" sz="1200">
                <a:solidFill>
                  <a:schemeClr val="bg1"/>
                </a:solidFill>
                <a:latin typeface="Raleway" panose="020B0503030101060003" pitchFamily="34" charset="77"/>
              </a:endParaRPr>
            </a:p>
          </p:txBody>
        </p:sp>
      </p:grpSp>
      <p:grpSp>
        <p:nvGrpSpPr>
          <p:cNvPr id="18"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19" name="Rectangle 18">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0"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1"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3"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4"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158353643"/>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B081F557-342A-8B42-A569-2A7CBFCA7245}"/>
              </a:ext>
            </a:extLst>
          </p:cNvPr>
          <p:cNvSpPr txBox="1">
            <a:spLocks/>
          </p:cNvSpPr>
          <p:nvPr/>
        </p:nvSpPr>
        <p:spPr bwMode="auto">
          <a:xfrm>
            <a:off x="609600" y="271463"/>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ＭＳ Ｐゴシック" panose="020B0600070205080204"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9pPr>
          </a:lstStyle>
          <a:p>
            <a:pPr algn="ctr"/>
            <a:r>
              <a:rPr lang="en-US" altLang="en-US" b="1" dirty="0">
                <a:latin typeface="Arial" panose="020B0604020202020204" pitchFamily="34" charset="0"/>
                <a:cs typeface="Arial" panose="020B0604020202020204" pitchFamily="34" charset="0"/>
              </a:rPr>
              <a:t>SALAD </a:t>
            </a:r>
            <a:r>
              <a:rPr lang="en-US" altLang="en-US" b="1" dirty="0">
                <a:solidFill>
                  <a:srgbClr val="6B9EA5"/>
                </a:solidFill>
                <a:latin typeface="Arial" panose="020B0604020202020204" pitchFamily="34" charset="0"/>
                <a:cs typeface="Arial" panose="020B0604020202020204" pitchFamily="34" charset="0"/>
              </a:rPr>
              <a:t>COURSE</a:t>
            </a:r>
            <a:endParaRPr lang="en-US" altLang="en-US" dirty="0"/>
          </a:p>
        </p:txBody>
      </p:sp>
      <p:grpSp>
        <p:nvGrpSpPr>
          <p:cNvPr id="69637" name="Group 8">
            <a:extLst>
              <a:ext uri="{FF2B5EF4-FFF2-40B4-BE49-F238E27FC236}">
                <a16:creationId xmlns:a16="http://schemas.microsoft.com/office/drawing/2014/main" id="{985FF0CF-A3E1-184D-AFB6-4A3DD8F4FECF}"/>
              </a:ext>
            </a:extLst>
          </p:cNvPr>
          <p:cNvGrpSpPr>
            <a:grpSpLocks/>
          </p:cNvGrpSpPr>
          <p:nvPr/>
        </p:nvGrpSpPr>
        <p:grpSpPr bwMode="auto">
          <a:xfrm>
            <a:off x="11736388" y="9525"/>
            <a:ext cx="455612" cy="368300"/>
            <a:chOff x="11736780" y="8736"/>
            <a:chExt cx="455819" cy="369296"/>
          </a:xfrm>
        </p:grpSpPr>
        <p:sp>
          <p:nvSpPr>
            <p:cNvPr id="9" name="Teardrop 8">
              <a:extLst>
                <a:ext uri="{FF2B5EF4-FFF2-40B4-BE49-F238E27FC236}">
                  <a16:creationId xmlns:a16="http://schemas.microsoft.com/office/drawing/2014/main" id="{6C28C144-3689-8D4B-A919-37D85D1ED8D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9639" name="TextBox 20">
              <a:extLst>
                <a:ext uri="{FF2B5EF4-FFF2-40B4-BE49-F238E27FC236}">
                  <a16:creationId xmlns:a16="http://schemas.microsoft.com/office/drawing/2014/main" id="{2FC50389-42A5-C64E-B485-87492FBC7F0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3F5478D5-D62B-0748-A404-6D9AD7AB575B}" type="slidenum">
                <a:rPr lang="id-ID" altLang="en-US" sz="1200" b="1">
                  <a:solidFill>
                    <a:schemeClr val="bg1"/>
                  </a:solidFill>
                  <a:latin typeface="Raleway" panose="020B0503030101060003" pitchFamily="34" charset="77"/>
                </a:rPr>
                <a:pPr algn="ctr" eaLnBrk="1" hangingPunct="1"/>
                <a:t>54</a:t>
              </a:fld>
              <a:endParaRPr lang="id-ID" altLang="en-US" sz="1200">
                <a:solidFill>
                  <a:schemeClr val="bg1"/>
                </a:solidFill>
                <a:latin typeface="Raleway" panose="020B0503030101060003" pitchFamily="34" charset="77"/>
              </a:endParaRPr>
            </a:p>
          </p:txBody>
        </p:sp>
      </p:grpSp>
      <p:grpSp>
        <p:nvGrpSpPr>
          <p:cNvPr id="26"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7" name="Rectangle 26">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8"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9"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0"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1"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2"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305068056"/>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1681" name="Title 1">
            <a:extLst>
              <a:ext uri="{FF2B5EF4-FFF2-40B4-BE49-F238E27FC236}">
                <a16:creationId xmlns:a16="http://schemas.microsoft.com/office/drawing/2014/main" id="{D8A2FC96-1AC5-3C4A-AA58-7D2CE17384A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WESTERN </a:t>
            </a:r>
            <a:r>
              <a:rPr lang="en-US" altLang="en-US" b="1" dirty="0">
                <a:solidFill>
                  <a:srgbClr val="6B9EA5"/>
                </a:solidFill>
                <a:latin typeface="Arial" panose="020B0604020202020204" pitchFamily="34" charset="0"/>
                <a:ea typeface="ＭＳ Ｐゴシック" panose="020B0600070205080204" pitchFamily="34" charset="-128"/>
                <a:cs typeface="Arial" panose="020B0604020202020204" pitchFamily="34" charset="0"/>
              </a:rPr>
              <a:t>DINING STYLES</a:t>
            </a:r>
            <a:br>
              <a:rPr lang="en-US" altLang="en-US" dirty="0">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dirty="0">
              <a:ea typeface="ＭＳ Ｐゴシック" panose="020B0600070205080204" pitchFamily="34" charset="-128"/>
            </a:endParaRPr>
          </a:p>
        </p:txBody>
      </p:sp>
      <p:grpSp>
        <p:nvGrpSpPr>
          <p:cNvPr id="71684" name="Group 8">
            <a:extLst>
              <a:ext uri="{FF2B5EF4-FFF2-40B4-BE49-F238E27FC236}">
                <a16:creationId xmlns:a16="http://schemas.microsoft.com/office/drawing/2014/main" id="{8433505A-D68B-7442-AAEB-9B9A5DB45B2F}"/>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36D5DCE0-D3A3-214B-8A19-B0A2F57E68F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1686" name="TextBox 20">
              <a:extLst>
                <a:ext uri="{FF2B5EF4-FFF2-40B4-BE49-F238E27FC236}">
                  <a16:creationId xmlns:a16="http://schemas.microsoft.com/office/drawing/2014/main" id="{D0942AD6-5156-914D-A73F-CA0618C9E06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38874A0F-8189-8340-BC7D-5D920FBB24A7}" type="slidenum">
                <a:rPr lang="id-ID" altLang="en-US" sz="1200" b="1">
                  <a:solidFill>
                    <a:schemeClr val="bg1"/>
                  </a:solidFill>
                  <a:latin typeface="Raleway" panose="020B0503030101060003" pitchFamily="34" charset="77"/>
                </a:rPr>
                <a:pPr algn="ctr" eaLnBrk="1" hangingPunct="1"/>
                <a:t>55</a:t>
              </a:fld>
              <a:endParaRPr lang="id-ID" altLang="en-US" sz="1200">
                <a:solidFill>
                  <a:schemeClr val="bg1"/>
                </a:solidFill>
                <a:latin typeface="Raleway" panose="020B0503030101060003" pitchFamily="34" charset="77"/>
              </a:endParaRPr>
            </a:p>
          </p:txBody>
        </p:sp>
      </p:grpSp>
      <p:pic>
        <p:nvPicPr>
          <p:cNvPr id="10" name="Dining Etiquette - European vs. American Dining Sty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25494" y="1456347"/>
            <a:ext cx="5941012" cy="4297000"/>
          </a:xfrm>
          <a:prstGeom prst="rect">
            <a:avLst/>
          </a:prstGeom>
          <a:ln>
            <a:solidFill>
              <a:schemeClr val="tx1"/>
            </a:solidFill>
          </a:ln>
        </p:spPr>
      </p:pic>
      <p:grpSp>
        <p:nvGrpSpPr>
          <p:cNvPr id="18"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19" name="Rectangle 18">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0"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1"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3"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4"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89904360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2709" name="Group 8">
            <a:extLst>
              <a:ext uri="{FF2B5EF4-FFF2-40B4-BE49-F238E27FC236}">
                <a16:creationId xmlns:a16="http://schemas.microsoft.com/office/drawing/2014/main" id="{90E646F1-D66E-8A48-AB01-CB45BB37FE1D}"/>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17F7D7F7-4E70-FD42-9DD4-0E2D1915644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2711" name="TextBox 20">
              <a:extLst>
                <a:ext uri="{FF2B5EF4-FFF2-40B4-BE49-F238E27FC236}">
                  <a16:creationId xmlns:a16="http://schemas.microsoft.com/office/drawing/2014/main" id="{2E126221-A3FD-124C-9674-EE3082BC998F}"/>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A47438F4-A31F-F743-A4F0-0D5BAFFCF0E6}" type="slidenum">
                <a:rPr lang="id-ID" altLang="en-US" sz="1200" b="1">
                  <a:solidFill>
                    <a:schemeClr val="bg1"/>
                  </a:solidFill>
                  <a:latin typeface="Raleway" panose="020B0503030101060003" pitchFamily="34" charset="77"/>
                </a:rPr>
                <a:pPr algn="ctr" eaLnBrk="1" hangingPunct="1"/>
                <a:t>56</a:t>
              </a:fld>
              <a:endParaRPr lang="id-ID" altLang="en-US" sz="1200">
                <a:solidFill>
                  <a:schemeClr val="bg1"/>
                </a:solidFill>
                <a:latin typeface="Raleway" panose="020B0503030101060003" pitchFamily="34" charset="77"/>
              </a:endParaRPr>
            </a:p>
          </p:txBody>
        </p:sp>
      </p:grpSp>
      <p:sp>
        <p:nvSpPr>
          <p:cNvPr id="10" name="Title 1">
            <a:extLst>
              <a:ext uri="{FF2B5EF4-FFF2-40B4-BE49-F238E27FC236}">
                <a16:creationId xmlns:a16="http://schemas.microsoft.com/office/drawing/2014/main" id="{D8A2FC96-1AC5-3C4A-AA58-7D2CE17384AF}"/>
              </a:ext>
            </a:extLst>
          </p:cNvPr>
          <p:cNvSpPr txBox="1">
            <a:spLocks/>
          </p:cNvSpPr>
          <p:nvPr/>
        </p:nvSpPr>
        <p:spPr bwMode="auto">
          <a:xfrm>
            <a:off x="609600" y="274638"/>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ＭＳ Ｐゴシック" panose="020B0600070205080204"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9pPr>
          </a:lstStyle>
          <a:p>
            <a:pPr algn="ctr"/>
            <a:r>
              <a:rPr lang="en-US" altLang="en-US" b="1" dirty="0">
                <a:latin typeface="Arial" panose="020B0604020202020204" pitchFamily="34" charset="0"/>
                <a:cs typeface="Arial" panose="020B0604020202020204" pitchFamily="34" charset="0"/>
              </a:rPr>
              <a:t>MAIN </a:t>
            </a:r>
            <a:r>
              <a:rPr lang="en-US" altLang="en-US" b="1" dirty="0">
                <a:solidFill>
                  <a:srgbClr val="6B9EA5"/>
                </a:solidFill>
                <a:latin typeface="Arial" panose="020B0604020202020204" pitchFamily="34" charset="0"/>
                <a:cs typeface="Arial" panose="020B0604020202020204" pitchFamily="34" charset="0"/>
              </a:rPr>
              <a:t>COURSE</a:t>
            </a:r>
            <a:endParaRPr lang="en-US" altLang="en-US" dirty="0"/>
          </a:p>
        </p:txBody>
      </p:sp>
      <p:grpSp>
        <p:nvGrpSpPr>
          <p:cNvPr id="18"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19" name="Rectangle 18">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0"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1"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3"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4"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3207415844"/>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itle 1">
            <a:extLst>
              <a:ext uri="{FF2B5EF4-FFF2-40B4-BE49-F238E27FC236}">
                <a16:creationId xmlns:a16="http://schemas.microsoft.com/office/drawing/2014/main" id="{D8A2FC96-1AC5-3C4A-AA58-7D2CE17384AF}"/>
              </a:ext>
            </a:extLst>
          </p:cNvPr>
          <p:cNvSpPr txBox="1">
            <a:spLocks/>
          </p:cNvSpPr>
          <p:nvPr/>
        </p:nvSpPr>
        <p:spPr bwMode="auto">
          <a:xfrm>
            <a:off x="609600" y="274638"/>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ＭＳ Ｐゴシック" panose="020B0600070205080204"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9pPr>
          </a:lstStyle>
          <a:p>
            <a:pPr algn="ctr"/>
            <a:r>
              <a:rPr lang="en-US" altLang="en-US" b="1" dirty="0">
                <a:latin typeface="Arial" panose="020B0604020202020204" pitchFamily="34" charset="0"/>
                <a:cs typeface="Arial" panose="020B0604020202020204" pitchFamily="34" charset="0"/>
              </a:rPr>
              <a:t>DESSERT </a:t>
            </a:r>
            <a:r>
              <a:rPr lang="en-US" altLang="en-US" b="1" dirty="0">
                <a:solidFill>
                  <a:srgbClr val="6B9EA5"/>
                </a:solidFill>
                <a:latin typeface="Arial" panose="020B0604020202020204" pitchFamily="34" charset="0"/>
                <a:cs typeface="Arial" panose="020B0604020202020204" pitchFamily="34" charset="0"/>
              </a:rPr>
              <a:t>COURSE</a:t>
            </a:r>
            <a:endParaRPr lang="en-US" altLang="en-US" dirty="0"/>
          </a:p>
        </p:txBody>
      </p:sp>
      <p:grpSp>
        <p:nvGrpSpPr>
          <p:cNvPr id="20" name="Group 8">
            <a:extLst>
              <a:ext uri="{FF2B5EF4-FFF2-40B4-BE49-F238E27FC236}">
                <a16:creationId xmlns:a16="http://schemas.microsoft.com/office/drawing/2014/main" id="{DD5698D0-5DD7-4E40-9EBD-C387BB8168E7}"/>
              </a:ext>
            </a:extLst>
          </p:cNvPr>
          <p:cNvGrpSpPr>
            <a:grpSpLocks/>
          </p:cNvGrpSpPr>
          <p:nvPr/>
        </p:nvGrpSpPr>
        <p:grpSpPr bwMode="auto">
          <a:xfrm>
            <a:off x="11702313" y="9525"/>
            <a:ext cx="547191" cy="369296"/>
            <a:chOff x="11702698" y="8736"/>
            <a:chExt cx="547440" cy="370295"/>
          </a:xfrm>
        </p:grpSpPr>
        <p:sp>
          <p:nvSpPr>
            <p:cNvPr id="21" name="Teardrop 20">
              <a:extLst>
                <a:ext uri="{FF2B5EF4-FFF2-40B4-BE49-F238E27FC236}">
                  <a16:creationId xmlns:a16="http://schemas.microsoft.com/office/drawing/2014/main" id="{6173F979-B5C0-6544-8E9D-2F18AA874B3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2" name="TextBox 20">
              <a:extLst>
                <a:ext uri="{FF2B5EF4-FFF2-40B4-BE49-F238E27FC236}">
                  <a16:creationId xmlns:a16="http://schemas.microsoft.com/office/drawing/2014/main" id="{4F0F9CC5-6914-0A4A-8C4D-8D220A7918FB}"/>
                </a:ext>
              </a:extLst>
            </p:cNvPr>
            <p:cNvSpPr txBox="1">
              <a:spLocks noChangeArrowheads="1"/>
            </p:cNvSpPr>
            <p:nvPr/>
          </p:nvSpPr>
          <p:spPr bwMode="auto">
            <a:xfrm>
              <a:off x="11702698" y="8736"/>
              <a:ext cx="547440"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00" b="1" dirty="0">
                  <a:solidFill>
                    <a:schemeClr val="bg1"/>
                  </a:solidFill>
                  <a:latin typeface="Raleway" panose="020B0503030101060003" pitchFamily="34" charset="77"/>
                </a:rPr>
                <a:t>58</a:t>
              </a:r>
              <a:endParaRPr lang="id-ID" altLang="en-US" sz="1200" dirty="0">
                <a:solidFill>
                  <a:schemeClr val="bg1"/>
                </a:solidFill>
                <a:latin typeface="Raleway" panose="020B0503030101060003" pitchFamily="34" charset="77"/>
              </a:endParaRPr>
            </a:p>
          </p:txBody>
        </p:sp>
      </p:grpSp>
      <p:grpSp>
        <p:nvGrpSpPr>
          <p:cNvPr id="29"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30" name="Rectangle 29">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1"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32"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3"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4"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5"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873126458"/>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8C00B589-9091-3A41-A9C4-16A06B1E206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DINING </a:t>
            </a:r>
            <a:r>
              <a:rPr lang="en-US" altLang="en-US" b="1" dirty="0">
                <a:solidFill>
                  <a:srgbClr val="6B9EA5"/>
                </a:solidFill>
                <a:latin typeface="Arial" panose="020B0604020202020204" pitchFamily="34" charset="0"/>
                <a:ea typeface="ＭＳ Ｐゴシック" panose="020B0600070205080204" pitchFamily="34" charset="-128"/>
                <a:cs typeface="Arial" panose="020B0604020202020204" pitchFamily="34" charset="0"/>
              </a:rPr>
              <a:t>MADE EASY</a:t>
            </a:r>
            <a:endParaRPr lang="en-US" altLang="en-US" dirty="0">
              <a:ea typeface="ＭＳ Ｐゴシック" panose="020B0600070205080204" pitchFamily="34" charset="-128"/>
            </a:endParaRPr>
          </a:p>
        </p:txBody>
      </p:sp>
      <p:grpSp>
        <p:nvGrpSpPr>
          <p:cNvPr id="75781" name="Group 8">
            <a:extLst>
              <a:ext uri="{FF2B5EF4-FFF2-40B4-BE49-F238E27FC236}">
                <a16:creationId xmlns:a16="http://schemas.microsoft.com/office/drawing/2014/main" id="{7E1F5700-C962-6E40-95A0-A4DF5B95C426}"/>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720E9726-65F3-8D41-8023-E5A4ED7F930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5783" name="TextBox 20">
              <a:extLst>
                <a:ext uri="{FF2B5EF4-FFF2-40B4-BE49-F238E27FC236}">
                  <a16:creationId xmlns:a16="http://schemas.microsoft.com/office/drawing/2014/main" id="{E878219F-ACF2-264B-8535-365EC1DAC12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E748FC3-92DA-6247-B402-8D7AEA809056}" type="slidenum">
                <a:rPr lang="id-ID" altLang="en-US" sz="1200" b="1">
                  <a:solidFill>
                    <a:schemeClr val="bg1"/>
                  </a:solidFill>
                  <a:latin typeface="Raleway" panose="020B0503030101060003" pitchFamily="34" charset="77"/>
                </a:rPr>
                <a:pPr algn="ctr" eaLnBrk="1" hangingPunct="1"/>
                <a:t>58</a:t>
              </a:fld>
              <a:endParaRPr lang="id-ID" altLang="en-US" sz="1200">
                <a:solidFill>
                  <a:schemeClr val="bg1"/>
                </a:solidFill>
                <a:latin typeface="Raleway" panose="020B0503030101060003" pitchFamily="34" charset="77"/>
              </a:endParaRPr>
            </a:p>
          </p:txBody>
        </p:sp>
      </p:grpSp>
      <p:sp>
        <p:nvSpPr>
          <p:cNvPr id="3" name="TextBox 2"/>
          <p:cNvSpPr txBox="1"/>
          <p:nvPr/>
        </p:nvSpPr>
        <p:spPr>
          <a:xfrm>
            <a:off x="1783556" y="1242646"/>
            <a:ext cx="7556877" cy="4616648"/>
          </a:xfrm>
          <a:prstGeom prst="rect">
            <a:avLst/>
          </a:prstGeom>
          <a:noFill/>
        </p:spPr>
        <p:txBody>
          <a:bodyPr wrap="none" rtlCol="0">
            <a:spAutoFit/>
          </a:bodyPr>
          <a:lstStyle/>
          <a:p>
            <a:pPr eaLnBrk="1" hangingPunct="1">
              <a:lnSpc>
                <a:spcPct val="150000"/>
              </a:lnSpc>
            </a:pPr>
            <a:r>
              <a:rPr lang="en-US" sz="2800" b="1" dirty="0">
                <a:latin typeface="Arial" panose="020B0604020202020204" pitchFamily="34" charset="0"/>
                <a:cs typeface="Arial" panose="020B0604020202020204" pitchFamily="34" charset="0"/>
              </a:rPr>
              <a:t>Work from the outside - in on the utensils</a:t>
            </a:r>
          </a:p>
          <a:p>
            <a:pPr eaLnBrk="1" hangingPunct="1">
              <a:lnSpc>
                <a:spcPct val="150000"/>
              </a:lnSpc>
            </a:pPr>
            <a:r>
              <a:rPr lang="en-US" sz="2800" b="1" dirty="0">
                <a:latin typeface="Arial" panose="020B0604020202020204" pitchFamily="34" charset="0"/>
                <a:cs typeface="Arial" panose="020B0604020202020204" pitchFamily="34" charset="0"/>
              </a:rPr>
              <a:t>Work from the bottom - up on your glasses</a:t>
            </a:r>
          </a:p>
          <a:p>
            <a:pPr eaLnBrk="1" hangingPunct="1">
              <a:lnSpc>
                <a:spcPct val="150000"/>
              </a:lnSpc>
            </a:pPr>
            <a:r>
              <a:rPr lang="en-US" sz="2800" b="1" dirty="0">
                <a:latin typeface="Arial" panose="020B0604020202020204" pitchFamily="34" charset="0"/>
                <a:cs typeface="Arial" panose="020B0604020202020204" pitchFamily="34" charset="0"/>
              </a:rPr>
              <a:t>Your bread plate is always on your left.</a:t>
            </a:r>
          </a:p>
          <a:p>
            <a:pPr eaLnBrk="1" hangingPunct="1">
              <a:lnSpc>
                <a:spcPct val="150000"/>
              </a:lnSpc>
            </a:pPr>
            <a:r>
              <a:rPr lang="en-US" sz="2800" b="1" dirty="0">
                <a:latin typeface="Arial" panose="020B0604020202020204" pitchFamily="34" charset="0"/>
                <a:cs typeface="Arial" panose="020B0604020202020204" pitchFamily="34" charset="0"/>
              </a:rPr>
              <a:t>Your glasses are always on your right</a:t>
            </a:r>
          </a:p>
          <a:p>
            <a:pPr>
              <a:lnSpc>
                <a:spcPct val="150000"/>
              </a:lnSpc>
            </a:pPr>
            <a:r>
              <a:rPr lang="en-US" sz="2800" b="1" dirty="0">
                <a:latin typeface="Arial" panose="020B0604020202020204" pitchFamily="34" charset="0"/>
                <a:cs typeface="Arial" panose="020B0604020202020204" pitchFamily="34" charset="0"/>
              </a:rPr>
              <a:t>Put your napkin on your lap</a:t>
            </a:r>
          </a:p>
          <a:p>
            <a:pPr>
              <a:lnSpc>
                <a:spcPct val="150000"/>
              </a:lnSpc>
            </a:pPr>
            <a:r>
              <a:rPr lang="en-US" sz="2800" b="1" dirty="0">
                <a:latin typeface="Arial" panose="020B0604020202020204" pitchFamily="34" charset="0"/>
                <a:cs typeface="Arial" panose="020B0604020202020204" pitchFamily="34" charset="0"/>
              </a:rPr>
              <a:t>Follow your host’s lead</a:t>
            </a:r>
          </a:p>
          <a:p>
            <a:pPr eaLnBrk="1" hangingPunct="1">
              <a:lnSpc>
                <a:spcPct val="150000"/>
              </a:lnSpc>
            </a:pPr>
            <a:r>
              <a:rPr lang="en-US" sz="2800" b="1" dirty="0">
                <a:latin typeface="Arial" panose="020B0604020202020204" pitchFamily="34" charset="0"/>
                <a:cs typeface="Arial" panose="020B0604020202020204" pitchFamily="34" charset="0"/>
              </a:rPr>
              <a:t>Only begin eating when everyone is served</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626" y="1441383"/>
            <a:ext cx="364930" cy="349402"/>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626" y="2079558"/>
            <a:ext cx="364930" cy="349402"/>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626" y="2722129"/>
            <a:ext cx="364930" cy="349402"/>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626" y="3364700"/>
            <a:ext cx="364930" cy="349402"/>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626" y="4007271"/>
            <a:ext cx="364930" cy="349402"/>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626" y="4652903"/>
            <a:ext cx="364930" cy="349402"/>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626" y="5298535"/>
            <a:ext cx="364930" cy="349402"/>
          </a:xfrm>
          <a:prstGeom prst="rect">
            <a:avLst/>
          </a:prstGeom>
        </p:spPr>
      </p:pic>
      <p:grpSp>
        <p:nvGrpSpPr>
          <p:cNvPr id="29"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30" name="Rectangle 29">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1"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32"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3"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4"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5"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408976441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6">
            <a:extLst>
              <a:ext uri="{FF2B5EF4-FFF2-40B4-BE49-F238E27FC236}">
                <a16:creationId xmlns:a16="http://schemas.microsoft.com/office/drawing/2014/main" id="{9D35A4B3-9CBB-FD48-9345-EE3ED7109E3A}"/>
              </a:ext>
            </a:extLst>
          </p:cNvPr>
          <p:cNvSpPr>
            <a:spLocks noChangeArrowheads="1"/>
          </p:cNvSpPr>
          <p:nvPr/>
        </p:nvSpPr>
        <p:spPr bwMode="auto">
          <a:xfrm>
            <a:off x="841375" y="2938463"/>
            <a:ext cx="4427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TODAYS </a:t>
            </a:r>
            <a:r>
              <a:rPr lang="en-US" altLang="en-US" sz="3200" b="1">
                <a:solidFill>
                  <a:srgbClr val="6B9EA5"/>
                </a:solidFill>
                <a:latin typeface="Arial" panose="020B0604020202020204" pitchFamily="34" charset="0"/>
                <a:cs typeface="Arial" panose="020B0604020202020204" pitchFamily="34" charset="0"/>
              </a:rPr>
              <a:t>WORKSHOP</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16387" name="Group 33">
            <a:extLst>
              <a:ext uri="{FF2B5EF4-FFF2-40B4-BE49-F238E27FC236}">
                <a16:creationId xmlns:a16="http://schemas.microsoft.com/office/drawing/2014/main" id="{DD5435AC-E002-A44C-9129-4270143F39C2}"/>
              </a:ext>
            </a:extLst>
          </p:cNvPr>
          <p:cNvGrpSpPr>
            <a:grpSpLocks/>
          </p:cNvGrpSpPr>
          <p:nvPr/>
        </p:nvGrpSpPr>
        <p:grpSpPr bwMode="auto">
          <a:xfrm>
            <a:off x="11748111" y="32971"/>
            <a:ext cx="455612" cy="368300"/>
            <a:chOff x="11748508" y="32246"/>
            <a:chExt cx="455819" cy="369296"/>
          </a:xfrm>
        </p:grpSpPr>
        <p:sp>
          <p:nvSpPr>
            <p:cNvPr id="35" name="Teardrop 34">
              <a:extLst>
                <a:ext uri="{FF2B5EF4-FFF2-40B4-BE49-F238E27FC236}">
                  <a16:creationId xmlns:a16="http://schemas.microsoft.com/office/drawing/2014/main" id="{F1B50137-2F5C-9C48-A2E6-B1EF5FB49E9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16391" name="TextBox 35">
              <a:extLst>
                <a:ext uri="{FF2B5EF4-FFF2-40B4-BE49-F238E27FC236}">
                  <a16:creationId xmlns:a16="http://schemas.microsoft.com/office/drawing/2014/main" id="{5FA93A02-40E4-E443-872F-2AF854FEE427}"/>
                </a:ext>
              </a:extLst>
            </p:cNvPr>
            <p:cNvSpPr txBox="1">
              <a:spLocks noChangeArrowheads="1"/>
            </p:cNvSpPr>
            <p:nvPr/>
          </p:nvSpPr>
          <p:spPr bwMode="auto">
            <a:xfrm>
              <a:off x="11748508" y="3224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ADD21BB-6FF4-BA4C-8DEF-8590B2441D0C}" type="slidenum">
                <a:rPr lang="id-ID" altLang="en-US" sz="1200" b="1">
                  <a:solidFill>
                    <a:schemeClr val="bg1"/>
                  </a:solidFill>
                  <a:latin typeface="Raleway" panose="020B0503030101060003" pitchFamily="34" charset="77"/>
                </a:rPr>
                <a:pPr algn="ctr" eaLnBrk="1" hangingPunct="1"/>
                <a:t>6</a:t>
              </a:fld>
              <a:endParaRPr lang="id-ID" altLang="en-US" sz="1200" dirty="0">
                <a:solidFill>
                  <a:schemeClr val="bg1"/>
                </a:solidFill>
                <a:latin typeface="Raleway" panose="020B0503030101060003" pitchFamily="34" charset="77"/>
              </a:endParaRPr>
            </a:p>
          </p:txBody>
        </p:sp>
      </p:grpSp>
      <p:sp>
        <p:nvSpPr>
          <p:cNvPr id="16388" name="Rectangle 38">
            <a:extLst>
              <a:ext uri="{FF2B5EF4-FFF2-40B4-BE49-F238E27FC236}">
                <a16:creationId xmlns:a16="http://schemas.microsoft.com/office/drawing/2014/main" id="{757C1C74-D663-804E-8EF2-17CBBA1E2B76}"/>
              </a:ext>
            </a:extLst>
          </p:cNvPr>
          <p:cNvSpPr>
            <a:spLocks noChangeArrowheads="1"/>
          </p:cNvSpPr>
          <p:nvPr/>
        </p:nvSpPr>
        <p:spPr bwMode="auto">
          <a:xfrm>
            <a:off x="1797844" y="3491419"/>
            <a:ext cx="25145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CA" altLang="en-US" sz="3200" dirty="0">
                <a:latin typeface="Arial" panose="020B0604020202020204" pitchFamily="34" charset="0"/>
                <a:cs typeface="Arial" panose="020B0604020202020204" pitchFamily="34" charset="0"/>
              </a:rPr>
              <a:t>Tricky Foods</a:t>
            </a:r>
          </a:p>
        </p:txBody>
      </p:sp>
      <p:pic>
        <p:nvPicPr>
          <p:cNvPr id="7" name="Picture Placeholder 6">
            <a:extLst>
              <a:ext uri="{FF2B5EF4-FFF2-40B4-BE49-F238E27FC236}">
                <a16:creationId xmlns:a16="http://schemas.microsoft.com/office/drawing/2014/main" id="{046364ED-0951-E942-8846-E184E60CDAB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6877042" y="1290017"/>
            <a:ext cx="3719998" cy="3719998"/>
          </a:xfrm>
        </p:spPr>
      </p:pic>
      <p:grpSp>
        <p:nvGrpSpPr>
          <p:cNvPr id="23"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24" name="Rectangle 23">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6"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8"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0"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1"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2"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32424793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0483" name="Rectangle 5">
            <a:extLst>
              <a:ext uri="{FF2B5EF4-FFF2-40B4-BE49-F238E27FC236}">
                <a16:creationId xmlns:a16="http://schemas.microsoft.com/office/drawing/2014/main" id="{D666717F-9B8B-B949-AFB6-6FC00AFBFAA5}"/>
              </a:ext>
            </a:extLst>
          </p:cNvPr>
          <p:cNvSpPr>
            <a:spLocks noChangeArrowheads="1"/>
          </p:cNvSpPr>
          <p:nvPr/>
        </p:nvSpPr>
        <p:spPr bwMode="auto">
          <a:xfrm>
            <a:off x="3415174" y="217139"/>
            <a:ext cx="53616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dirty="0">
                <a:solidFill>
                  <a:srgbClr val="000000"/>
                </a:solidFill>
                <a:latin typeface="Arial" panose="020B0604020202020204" pitchFamily="34" charset="0"/>
                <a:cs typeface="Arial" panose="020B0604020202020204" pitchFamily="34" charset="0"/>
              </a:rPr>
              <a:t>SOCIAL</a:t>
            </a:r>
            <a:r>
              <a:rPr lang="en-US" altLang="en-US" sz="4800" b="1" dirty="0">
                <a:solidFill>
                  <a:srgbClr val="6B9EA5"/>
                </a:solidFill>
                <a:latin typeface="Arial" panose="020B0604020202020204" pitchFamily="34" charset="0"/>
                <a:cs typeface="Arial" panose="020B0604020202020204" pitchFamily="34" charset="0"/>
              </a:rPr>
              <a:t> SEATING</a:t>
            </a:r>
          </a:p>
        </p:txBody>
      </p:sp>
      <p:grpSp>
        <p:nvGrpSpPr>
          <p:cNvPr id="5" name="Group 33">
            <a:extLst>
              <a:ext uri="{FF2B5EF4-FFF2-40B4-BE49-F238E27FC236}">
                <a16:creationId xmlns:a16="http://schemas.microsoft.com/office/drawing/2014/main" id="{DD5435AC-E002-A44C-9129-4270143F39C2}"/>
              </a:ext>
            </a:extLst>
          </p:cNvPr>
          <p:cNvGrpSpPr>
            <a:grpSpLocks/>
          </p:cNvGrpSpPr>
          <p:nvPr/>
        </p:nvGrpSpPr>
        <p:grpSpPr bwMode="auto">
          <a:xfrm>
            <a:off x="11759834" y="21248"/>
            <a:ext cx="455612" cy="368300"/>
            <a:chOff x="11760236" y="20491"/>
            <a:chExt cx="455819" cy="369296"/>
          </a:xfrm>
        </p:grpSpPr>
        <p:sp>
          <p:nvSpPr>
            <p:cNvPr id="6" name="Teardrop 5">
              <a:extLst>
                <a:ext uri="{FF2B5EF4-FFF2-40B4-BE49-F238E27FC236}">
                  <a16:creationId xmlns:a16="http://schemas.microsoft.com/office/drawing/2014/main" id="{F1B50137-2F5C-9C48-A2E6-B1EF5FB49E9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7" name="TextBox 35">
              <a:extLst>
                <a:ext uri="{FF2B5EF4-FFF2-40B4-BE49-F238E27FC236}">
                  <a16:creationId xmlns:a16="http://schemas.microsoft.com/office/drawing/2014/main" id="{5FA93A02-40E4-E443-872F-2AF854FEE427}"/>
                </a:ext>
              </a:extLst>
            </p:cNvPr>
            <p:cNvSpPr txBox="1">
              <a:spLocks noChangeArrowheads="1"/>
            </p:cNvSpPr>
            <p:nvPr/>
          </p:nvSpPr>
          <p:spPr bwMode="auto">
            <a:xfrm>
              <a:off x="11760236" y="20491"/>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00" b="1" dirty="0">
                  <a:solidFill>
                    <a:schemeClr val="bg1"/>
                  </a:solidFill>
                  <a:latin typeface="Raleway" panose="020B0503030101060003" pitchFamily="34" charset="77"/>
                </a:rPr>
                <a:t>7</a:t>
              </a:r>
              <a:endParaRPr lang="id-ID" altLang="en-US" sz="1200" dirty="0">
                <a:solidFill>
                  <a:schemeClr val="bg1"/>
                </a:solidFill>
                <a:latin typeface="Raleway" panose="020B0503030101060003" pitchFamily="34" charset="77"/>
              </a:endParaRPr>
            </a:p>
          </p:txBody>
        </p:sp>
      </p:grpSp>
      <p:grpSp>
        <p:nvGrpSpPr>
          <p:cNvPr id="30"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31" name="Rectangle 30">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2"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33"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4"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5"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6"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88664654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Placeholder 2">
            <a:extLst>
              <a:ext uri="{FF2B5EF4-FFF2-40B4-BE49-F238E27FC236}">
                <a16:creationId xmlns:a16="http://schemas.microsoft.com/office/drawing/2014/main" id="{6D5905DA-EBA4-F444-B3B9-B40681A6B66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666717F-9B8B-B949-AFB6-6FC00AFBFAA5}"/>
              </a:ext>
            </a:extLst>
          </p:cNvPr>
          <p:cNvSpPr>
            <a:spLocks noChangeArrowheads="1"/>
          </p:cNvSpPr>
          <p:nvPr/>
        </p:nvSpPr>
        <p:spPr bwMode="auto">
          <a:xfrm>
            <a:off x="3000063" y="217139"/>
            <a:ext cx="61918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dirty="0">
                <a:solidFill>
                  <a:srgbClr val="000000"/>
                </a:solidFill>
                <a:latin typeface="Arial" panose="020B0604020202020204" pitchFamily="34" charset="0"/>
                <a:cs typeface="Arial" panose="020B0604020202020204" pitchFamily="34" charset="0"/>
              </a:rPr>
              <a:t>BUSINESS</a:t>
            </a:r>
            <a:r>
              <a:rPr lang="en-US" altLang="en-US" sz="4800" b="1" dirty="0">
                <a:solidFill>
                  <a:srgbClr val="6B9EA5"/>
                </a:solidFill>
                <a:latin typeface="Arial" panose="020B0604020202020204" pitchFamily="34" charset="0"/>
                <a:cs typeface="Arial" panose="020B0604020202020204" pitchFamily="34" charset="0"/>
              </a:rPr>
              <a:t> SEATING</a:t>
            </a:r>
          </a:p>
        </p:txBody>
      </p:sp>
      <p:grpSp>
        <p:nvGrpSpPr>
          <p:cNvPr id="4" name="Group 33">
            <a:extLst>
              <a:ext uri="{FF2B5EF4-FFF2-40B4-BE49-F238E27FC236}">
                <a16:creationId xmlns:a16="http://schemas.microsoft.com/office/drawing/2014/main" id="{DD5435AC-E002-A44C-9129-4270143F39C2}"/>
              </a:ext>
            </a:extLst>
          </p:cNvPr>
          <p:cNvGrpSpPr>
            <a:grpSpLocks/>
          </p:cNvGrpSpPr>
          <p:nvPr/>
        </p:nvGrpSpPr>
        <p:grpSpPr bwMode="auto">
          <a:xfrm>
            <a:off x="11756524" y="21248"/>
            <a:ext cx="462232" cy="369296"/>
            <a:chOff x="11756924" y="20491"/>
            <a:chExt cx="462442" cy="370295"/>
          </a:xfrm>
        </p:grpSpPr>
        <p:sp>
          <p:nvSpPr>
            <p:cNvPr id="5" name="Teardrop 4">
              <a:extLst>
                <a:ext uri="{FF2B5EF4-FFF2-40B4-BE49-F238E27FC236}">
                  <a16:creationId xmlns:a16="http://schemas.microsoft.com/office/drawing/2014/main" id="{F1B50137-2F5C-9C48-A2E6-B1EF5FB49E9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7" name="TextBox 35">
              <a:extLst>
                <a:ext uri="{FF2B5EF4-FFF2-40B4-BE49-F238E27FC236}">
                  <a16:creationId xmlns:a16="http://schemas.microsoft.com/office/drawing/2014/main" id="{5FA93A02-40E4-E443-872F-2AF854FEE427}"/>
                </a:ext>
              </a:extLst>
            </p:cNvPr>
            <p:cNvSpPr txBox="1">
              <a:spLocks noChangeArrowheads="1"/>
            </p:cNvSpPr>
            <p:nvPr/>
          </p:nvSpPr>
          <p:spPr bwMode="auto">
            <a:xfrm>
              <a:off x="11756924" y="20491"/>
              <a:ext cx="462442"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00" b="1" dirty="0">
                  <a:solidFill>
                    <a:schemeClr val="bg1"/>
                  </a:solidFill>
                  <a:latin typeface="Raleway" panose="020B0503030101060003" pitchFamily="34" charset="77"/>
                </a:rPr>
                <a:t>8</a:t>
              </a:r>
              <a:endParaRPr lang="id-ID" altLang="en-US" sz="1200" dirty="0">
                <a:solidFill>
                  <a:schemeClr val="bg1"/>
                </a:solidFill>
                <a:latin typeface="Raleway" panose="020B0503030101060003" pitchFamily="34" charset="77"/>
              </a:endParaRPr>
            </a:p>
          </p:txBody>
        </p:sp>
      </p:grpSp>
      <p:grpSp>
        <p:nvGrpSpPr>
          <p:cNvPr id="16"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17" name="Rectangle 16">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8"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19"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1"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2"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295011556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7" name="Rectangle 6">
            <a:extLst>
              <a:ext uri="{FF2B5EF4-FFF2-40B4-BE49-F238E27FC236}">
                <a16:creationId xmlns:a16="http://schemas.microsoft.com/office/drawing/2014/main" id="{D666717F-9B8B-B949-AFB6-6FC00AFBFAA5}"/>
              </a:ext>
            </a:extLst>
          </p:cNvPr>
          <p:cNvSpPr>
            <a:spLocks noChangeArrowheads="1"/>
          </p:cNvSpPr>
          <p:nvPr/>
        </p:nvSpPr>
        <p:spPr bwMode="auto">
          <a:xfrm>
            <a:off x="3000063" y="217139"/>
            <a:ext cx="61918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dirty="0">
                <a:solidFill>
                  <a:srgbClr val="000000"/>
                </a:solidFill>
                <a:latin typeface="Arial" panose="020B0604020202020204" pitchFamily="34" charset="0"/>
                <a:cs typeface="Arial" panose="020B0604020202020204" pitchFamily="34" charset="0"/>
              </a:rPr>
              <a:t>BUSINESS</a:t>
            </a:r>
            <a:r>
              <a:rPr lang="en-US" altLang="en-US" sz="4800" b="1" dirty="0">
                <a:solidFill>
                  <a:srgbClr val="6B9EA5"/>
                </a:solidFill>
                <a:latin typeface="Arial" panose="020B0604020202020204" pitchFamily="34" charset="0"/>
                <a:cs typeface="Arial" panose="020B0604020202020204" pitchFamily="34" charset="0"/>
              </a:rPr>
              <a:t> SEATING</a:t>
            </a:r>
          </a:p>
        </p:txBody>
      </p:sp>
      <p:grpSp>
        <p:nvGrpSpPr>
          <p:cNvPr id="4" name="Group 33">
            <a:extLst>
              <a:ext uri="{FF2B5EF4-FFF2-40B4-BE49-F238E27FC236}">
                <a16:creationId xmlns:a16="http://schemas.microsoft.com/office/drawing/2014/main" id="{DD5435AC-E002-A44C-9129-4270143F39C2}"/>
              </a:ext>
            </a:extLst>
          </p:cNvPr>
          <p:cNvGrpSpPr>
            <a:grpSpLocks/>
          </p:cNvGrpSpPr>
          <p:nvPr/>
        </p:nvGrpSpPr>
        <p:grpSpPr bwMode="auto">
          <a:xfrm>
            <a:off x="11756524" y="21248"/>
            <a:ext cx="462232" cy="369296"/>
            <a:chOff x="11756924" y="20491"/>
            <a:chExt cx="462442" cy="370295"/>
          </a:xfrm>
        </p:grpSpPr>
        <p:sp>
          <p:nvSpPr>
            <p:cNvPr id="5" name="Teardrop 4">
              <a:extLst>
                <a:ext uri="{FF2B5EF4-FFF2-40B4-BE49-F238E27FC236}">
                  <a16:creationId xmlns:a16="http://schemas.microsoft.com/office/drawing/2014/main" id="{F1B50137-2F5C-9C48-A2E6-B1EF5FB49E9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6" name="TextBox 35">
              <a:extLst>
                <a:ext uri="{FF2B5EF4-FFF2-40B4-BE49-F238E27FC236}">
                  <a16:creationId xmlns:a16="http://schemas.microsoft.com/office/drawing/2014/main" id="{5FA93A02-40E4-E443-872F-2AF854FEE427}"/>
                </a:ext>
              </a:extLst>
            </p:cNvPr>
            <p:cNvSpPr txBox="1">
              <a:spLocks noChangeArrowheads="1"/>
            </p:cNvSpPr>
            <p:nvPr/>
          </p:nvSpPr>
          <p:spPr bwMode="auto">
            <a:xfrm>
              <a:off x="11756924" y="20491"/>
              <a:ext cx="462442"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1200" b="1" dirty="0">
                  <a:solidFill>
                    <a:schemeClr val="bg1"/>
                  </a:solidFill>
                  <a:latin typeface="Raleway" panose="020B0503030101060003" pitchFamily="34" charset="77"/>
                </a:rPr>
                <a:t>9</a:t>
              </a:r>
              <a:endParaRPr lang="id-ID" altLang="en-US" sz="1200" dirty="0">
                <a:solidFill>
                  <a:schemeClr val="bg1"/>
                </a:solidFill>
                <a:latin typeface="Raleway" panose="020B0503030101060003" pitchFamily="34" charset="77"/>
              </a:endParaRPr>
            </a:p>
          </p:txBody>
        </p:sp>
      </p:grpSp>
      <p:grpSp>
        <p:nvGrpSpPr>
          <p:cNvPr id="16"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0"/>
            <a:ext cx="12018962" cy="264657"/>
            <a:chOff x="67859" y="6557854"/>
            <a:chExt cx="12018579" cy="264723"/>
          </a:xfrm>
        </p:grpSpPr>
        <p:sp>
          <p:nvSpPr>
            <p:cNvPr id="17" name="Rectangle 16">
              <a:extLst>
                <a:ext uri="{FF2B5EF4-FFF2-40B4-BE49-F238E27FC236}">
                  <a16:creationId xmlns:a16="http://schemas.microsoft.com/office/drawing/2014/main" id="{3ACF626B-A638-DF49-8FDD-2FEC58969433}"/>
                </a:ext>
              </a:extLst>
            </p:cNvPr>
            <p:cNvSpPr/>
            <p:nvPr/>
          </p:nvSpPr>
          <p:spPr>
            <a:xfrm>
              <a:off x="67859" y="6607079"/>
              <a:ext cx="1635332" cy="215498"/>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DINING WITH CONFIDENCE</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8"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19" name="Shape 41">
                <a:hlinkClick r:id="" action="ppaction://hlinkshowjump?jump=nextslide"/>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1"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2"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spTree>
    <p:extLst>
      <p:ext uri="{BB962C8B-B14F-4D97-AF65-F5344CB8AC3E}">
        <p14:creationId xmlns:p14="http://schemas.microsoft.com/office/powerpoint/2010/main" val="1172069947"/>
      </p:ext>
    </p:extLst>
  </p:cSld>
  <p:clrMapOvr>
    <a:masterClrMapping/>
  </p:clrMapOvr>
  <p:transition spd="slow">
    <p:push dir="u"/>
  </p:transition>
</p:sld>
</file>

<file path=ppt/theme/theme1.xml><?xml version="1.0" encoding="utf-8"?>
<a:theme xmlns:a="http://schemas.openxmlformats.org/drawingml/2006/main" name="Office Theme">
  <a:themeElements>
    <a:clrScheme name="Portal Blue">
      <a:dk1>
        <a:srgbClr val="000000"/>
      </a:dk1>
      <a:lt1>
        <a:srgbClr val="FFFFFF"/>
      </a:lt1>
      <a:dk2>
        <a:srgbClr val="000000"/>
      </a:dk2>
      <a:lt2>
        <a:srgbClr val="FFFFFF"/>
      </a:lt2>
      <a:accent1>
        <a:srgbClr val="0D47A1"/>
      </a:accent1>
      <a:accent2>
        <a:srgbClr val="1E88E5"/>
      </a:accent2>
      <a:accent3>
        <a:srgbClr val="2196F3"/>
      </a:accent3>
      <a:accent4>
        <a:srgbClr val="42A5F5"/>
      </a:accent4>
      <a:accent5>
        <a:srgbClr val="64B5F6"/>
      </a:accent5>
      <a:accent6>
        <a:srgbClr val="90CAF9"/>
      </a:accent6>
      <a:hlink>
        <a:srgbClr val="7F7F7F"/>
      </a:hlink>
      <a:folHlink>
        <a:srgbClr val="7F7F7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2564</TotalTime>
  <Words>6302</Words>
  <Application>Microsoft Macintosh PowerPoint</Application>
  <PresentationFormat>Widescreen</PresentationFormat>
  <Paragraphs>900</Paragraphs>
  <Slides>58</Slides>
  <Notes>58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Apple Chancery</vt:lpstr>
      <vt:lpstr>Arial</vt:lpstr>
      <vt:lpstr>Arial Black</vt:lpstr>
      <vt:lpstr>Calibri</vt:lpstr>
      <vt:lpstr>Calibri Light</vt:lpstr>
      <vt:lpstr>Raleway</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TABLE SETTINGS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WESTERN DINING STYLES </vt:lpstr>
      <vt:lpstr>PowerPoint Presentation</vt:lpstr>
      <vt:lpstr>PowerPoint Presentation</vt:lpstr>
      <vt:lpstr>DINING MADE EASY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Law</dc:creator>
  <cp:lastModifiedBy>Kimberly Law</cp:lastModifiedBy>
  <cp:revision>88</cp:revision>
  <cp:lastPrinted>2019-03-27T18:00:52Z</cp:lastPrinted>
  <dcterms:created xsi:type="dcterms:W3CDTF">2019-03-13T18:05:46Z</dcterms:created>
  <dcterms:modified xsi:type="dcterms:W3CDTF">2019-03-28T05:05:13Z</dcterms:modified>
</cp:coreProperties>
</file>